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Default Extension="xlsx" ContentType="application/vnd.openxmlformats-officedocument.spreadsheetml.sheet"/>
  <Override PartName="/ppt/charts/chart3.xml" ContentType="application/vnd.openxmlformats-officedocument.drawingml.chart+xml"/>
  <Override PartName="/ppt/notesSlides/notesSlide7.xml" ContentType="application/vnd.openxmlformats-officedocument.presentationml.notes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32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s/slide199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188.xml" ContentType="application/vnd.openxmlformats-officedocument.presentationml.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95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charts/chart4.xml" ContentType="application/vnd.openxmlformats-officedocument.drawingml.chart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ppt/slides/slide191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charts/chart6.xml" ContentType="application/vnd.openxmlformats-officedocument.drawingml.chart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charts/chart2.xml" ContentType="application/vnd.openxmlformats-officedocument.drawingml.chart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01"/>
  </p:notesMasterIdLst>
  <p:sldIdLst>
    <p:sldId id="256" r:id="rId2"/>
    <p:sldId id="257" r:id="rId3"/>
    <p:sldId id="454" r:id="rId4"/>
    <p:sldId id="258" r:id="rId5"/>
    <p:sldId id="455" r:id="rId6"/>
    <p:sldId id="456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7" r:id="rId94"/>
    <p:sldId id="348" r:id="rId95"/>
    <p:sldId id="349" r:id="rId96"/>
    <p:sldId id="350" r:id="rId97"/>
    <p:sldId id="351" r:id="rId98"/>
    <p:sldId id="352" r:id="rId99"/>
    <p:sldId id="353" r:id="rId100"/>
    <p:sldId id="354" r:id="rId101"/>
    <p:sldId id="355" r:id="rId102"/>
    <p:sldId id="356" r:id="rId103"/>
    <p:sldId id="357" r:id="rId104"/>
    <p:sldId id="358" r:id="rId105"/>
    <p:sldId id="359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68" r:id="rId115"/>
    <p:sldId id="369" r:id="rId116"/>
    <p:sldId id="370" r:id="rId117"/>
    <p:sldId id="371" r:id="rId118"/>
    <p:sldId id="372" r:id="rId119"/>
    <p:sldId id="373" r:id="rId120"/>
    <p:sldId id="374" r:id="rId121"/>
    <p:sldId id="375" r:id="rId122"/>
    <p:sldId id="376" r:id="rId123"/>
    <p:sldId id="377" r:id="rId124"/>
    <p:sldId id="378" r:id="rId125"/>
    <p:sldId id="379" r:id="rId126"/>
    <p:sldId id="380" r:id="rId127"/>
    <p:sldId id="381" r:id="rId128"/>
    <p:sldId id="382" r:id="rId129"/>
    <p:sldId id="383" r:id="rId130"/>
    <p:sldId id="384" r:id="rId131"/>
    <p:sldId id="385" r:id="rId132"/>
    <p:sldId id="386" r:id="rId133"/>
    <p:sldId id="387" r:id="rId134"/>
    <p:sldId id="388" r:id="rId135"/>
    <p:sldId id="389" r:id="rId136"/>
    <p:sldId id="390" r:id="rId137"/>
    <p:sldId id="391" r:id="rId138"/>
    <p:sldId id="392" r:id="rId139"/>
    <p:sldId id="393" r:id="rId140"/>
    <p:sldId id="394" r:id="rId141"/>
    <p:sldId id="395" r:id="rId142"/>
    <p:sldId id="396" r:id="rId143"/>
    <p:sldId id="397" r:id="rId144"/>
    <p:sldId id="398" r:id="rId145"/>
    <p:sldId id="399" r:id="rId146"/>
    <p:sldId id="400" r:id="rId147"/>
    <p:sldId id="401" r:id="rId148"/>
    <p:sldId id="402" r:id="rId149"/>
    <p:sldId id="403" r:id="rId150"/>
    <p:sldId id="404" r:id="rId151"/>
    <p:sldId id="405" r:id="rId152"/>
    <p:sldId id="406" r:id="rId153"/>
    <p:sldId id="407" r:id="rId154"/>
    <p:sldId id="408" r:id="rId155"/>
    <p:sldId id="409" r:id="rId156"/>
    <p:sldId id="410" r:id="rId157"/>
    <p:sldId id="411" r:id="rId158"/>
    <p:sldId id="412" r:id="rId159"/>
    <p:sldId id="413" r:id="rId160"/>
    <p:sldId id="414" r:id="rId161"/>
    <p:sldId id="415" r:id="rId162"/>
    <p:sldId id="416" r:id="rId163"/>
    <p:sldId id="417" r:id="rId164"/>
    <p:sldId id="418" r:id="rId165"/>
    <p:sldId id="419" r:id="rId166"/>
    <p:sldId id="420" r:id="rId167"/>
    <p:sldId id="421" r:id="rId168"/>
    <p:sldId id="422" r:id="rId169"/>
    <p:sldId id="423" r:id="rId170"/>
    <p:sldId id="424" r:id="rId171"/>
    <p:sldId id="425" r:id="rId172"/>
    <p:sldId id="426" r:id="rId173"/>
    <p:sldId id="427" r:id="rId174"/>
    <p:sldId id="428" r:id="rId175"/>
    <p:sldId id="429" r:id="rId176"/>
    <p:sldId id="430" r:id="rId177"/>
    <p:sldId id="431" r:id="rId178"/>
    <p:sldId id="432" r:id="rId179"/>
    <p:sldId id="433" r:id="rId180"/>
    <p:sldId id="434" r:id="rId181"/>
    <p:sldId id="435" r:id="rId182"/>
    <p:sldId id="436" r:id="rId183"/>
    <p:sldId id="437" r:id="rId184"/>
    <p:sldId id="438" r:id="rId185"/>
    <p:sldId id="439" r:id="rId186"/>
    <p:sldId id="440" r:id="rId187"/>
    <p:sldId id="441" r:id="rId188"/>
    <p:sldId id="442" r:id="rId189"/>
    <p:sldId id="443" r:id="rId190"/>
    <p:sldId id="444" r:id="rId191"/>
    <p:sldId id="445" r:id="rId192"/>
    <p:sldId id="446" r:id="rId193"/>
    <p:sldId id="447" r:id="rId194"/>
    <p:sldId id="448" r:id="rId195"/>
    <p:sldId id="449" r:id="rId196"/>
    <p:sldId id="450" r:id="rId197"/>
    <p:sldId id="451" r:id="rId198"/>
    <p:sldId id="452" r:id="rId199"/>
    <p:sldId id="453" r:id="rId200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968" autoAdjust="0"/>
    <p:restoredTop sz="94660"/>
  </p:normalViewPr>
  <p:slideViewPr>
    <p:cSldViewPr>
      <p:cViewPr>
        <p:scale>
          <a:sx n="75" d="100"/>
          <a:sy n="75" d="100"/>
        </p:scale>
        <p:origin x="-2364" y="-76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tableStyles" Target="tableStyle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1" Type="http://schemas.openxmlformats.org/officeDocument/2006/relationships/notesMaster" Target="notesMasters/notesMaster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presProps" Target="pres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theme" Target="theme/theme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8789285541762384"/>
          <c:y val="1.9801980198020618E-3"/>
          <c:w val="0.51210714458238737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Reach  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</c:spPr>
          <c:dPt>
            <c:idx val="2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3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4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6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8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13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18"/>
            <c:spPr>
              <a:solidFill>
                <a:schemeClr val="tx2"/>
              </a:solidFill>
              <a:ln w="25400">
                <a:noFill/>
              </a:ln>
            </c:spPr>
          </c:dPt>
          <c:dLbls>
            <c:numFmt formatCode="#,##0&quot; т.ч.&quot;" sourceLinked="0"/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900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Mail.ru (29 проектов)</c:v>
                </c:pt>
                <c:pt idx="1">
                  <c:v>Яндекс (31 проект)</c:v>
                </c:pt>
                <c:pt idx="2">
                  <c:v>Vk.com</c:v>
                </c:pt>
                <c:pt idx="3">
                  <c:v>Google (ru+com)</c:v>
                </c:pt>
                <c:pt idx="4">
                  <c:v>Youtube.com</c:v>
                </c:pt>
                <c:pt idx="5">
                  <c:v>Odnoklassniki.ru</c:v>
                </c:pt>
                <c:pt idx="6">
                  <c:v>Wikipedia.org</c:v>
                </c:pt>
                <c:pt idx="7">
                  <c:v>Avito.ru</c:v>
                </c:pt>
                <c:pt idx="8">
                  <c:v>Facebook.com</c:v>
                </c:pt>
                <c:pt idx="9">
                  <c:v>LiveJournal.com</c:v>
                </c:pt>
                <c:pt idx="10">
                  <c:v>Ria.ru</c:v>
                </c:pt>
                <c:pt idx="11">
                  <c:v>Rbc.ru</c:v>
                </c:pt>
                <c:pt idx="12">
                  <c:v>Rambler (17 проектов)</c:v>
                </c:pt>
                <c:pt idx="13">
                  <c:v>Blogspot (com+ru)</c:v>
                </c:pt>
                <c:pt idx="14">
                  <c:v>Kinopoisk.ru</c:v>
                </c:pt>
                <c:pt idx="15">
                  <c:v>Vesti.ru</c:v>
                </c:pt>
                <c:pt idx="16">
                  <c:v>Gismeteo.ru</c:v>
                </c:pt>
                <c:pt idx="17">
                  <c:v>Rg.ru</c:v>
                </c:pt>
                <c:pt idx="18">
                  <c:v>Rutracker.org</c:v>
                </c:pt>
                <c:pt idx="19">
                  <c:v>Kp.ru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36040.6</c:v>
                </c:pt>
                <c:pt idx="1">
                  <c:v>36007.1</c:v>
                </c:pt>
                <c:pt idx="2">
                  <c:v>31316</c:v>
                </c:pt>
                <c:pt idx="3">
                  <c:v>30597.9</c:v>
                </c:pt>
                <c:pt idx="4">
                  <c:v>27766.9</c:v>
                </c:pt>
                <c:pt idx="5">
                  <c:v>22803.9</c:v>
                </c:pt>
                <c:pt idx="6">
                  <c:v>22557.599999999969</c:v>
                </c:pt>
                <c:pt idx="7">
                  <c:v>16795.8</c:v>
                </c:pt>
                <c:pt idx="8">
                  <c:v>15726</c:v>
                </c:pt>
                <c:pt idx="9">
                  <c:v>14249.1</c:v>
                </c:pt>
                <c:pt idx="10">
                  <c:v>12252.1</c:v>
                </c:pt>
                <c:pt idx="11">
                  <c:v>11923.3</c:v>
                </c:pt>
                <c:pt idx="12">
                  <c:v>11488.9</c:v>
                </c:pt>
                <c:pt idx="13">
                  <c:v>11160.1</c:v>
                </c:pt>
                <c:pt idx="14">
                  <c:v>10903.6</c:v>
                </c:pt>
                <c:pt idx="15">
                  <c:v>10002</c:v>
                </c:pt>
                <c:pt idx="16">
                  <c:v>9654</c:v>
                </c:pt>
                <c:pt idx="17">
                  <c:v>9526.9</c:v>
                </c:pt>
                <c:pt idx="18">
                  <c:v>9245.9</c:v>
                </c:pt>
                <c:pt idx="19">
                  <c:v>9043.1</c:v>
                </c:pt>
              </c:numCache>
            </c:numRef>
          </c:val>
        </c:ser>
        <c:dLbls>
          <c:showVal val="1"/>
        </c:dLbls>
        <c:gapWidth val="50"/>
        <c:axId val="237971328"/>
        <c:axId val="237972864"/>
      </c:barChart>
      <c:catAx>
        <c:axId val="237971328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>
              <a:defRPr sz="900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237972864"/>
        <c:crosses val="autoZero"/>
        <c:lblAlgn val="ctr"/>
        <c:lblOffset val="100"/>
        <c:tickLblSkip val="1"/>
        <c:tickMarkSkip val="1"/>
      </c:catAx>
      <c:valAx>
        <c:axId val="237972864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23797132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6044624746450302"/>
          <c:y val="1.9801980198020644E-3"/>
          <c:w val="0.5415821501013971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Daily Reach  </c:v>
                </c:pt>
              </c:strCache>
            </c:strRef>
          </c:tx>
          <c:spPr>
            <a:solidFill>
              <a:schemeClr val="tx2"/>
            </a:solidFill>
            <a:ln w="25265">
              <a:noFill/>
            </a:ln>
          </c:spPr>
          <c:dPt>
            <c:idx val="0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3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7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8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0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1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2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4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5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7"/>
            <c:spPr>
              <a:solidFill>
                <a:schemeClr val="accent1"/>
              </a:solidFill>
              <a:ln w="25265">
                <a:noFill/>
              </a:ln>
            </c:spPr>
          </c:dPt>
          <c:dLbls>
            <c:dLbl>
              <c:idx val="17"/>
              <c:layout>
                <c:manualLayout>
                  <c:x val="7.2740206633735635E-3"/>
                  <c:y val="2.6133744855966292E-3"/>
                </c:manualLayout>
              </c:layout>
              <c:showVal val="1"/>
            </c:dLbl>
            <c:dLbl>
              <c:idx val="18"/>
              <c:layout>
                <c:manualLayout>
                  <c:x val="7.2740206633736338E-3"/>
                  <c:y val="-5.2257201646090734E-3"/>
                </c:manualLayout>
              </c:layout>
              <c:showVal val="1"/>
            </c:dLbl>
            <c:numFmt formatCode="#,##0&quot; т.ч.&quot;" sourceLinked="0"/>
            <c:spPr>
              <a:noFill/>
              <a:ln w="25265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Яндекс (31 проект)</c:v>
                </c:pt>
                <c:pt idx="1">
                  <c:v>Mail.ru (29 проектов)</c:v>
                </c:pt>
                <c:pt idx="2">
                  <c:v>Vk.com</c:v>
                </c:pt>
                <c:pt idx="3">
                  <c:v>Odnoklassniki.ru</c:v>
                </c:pt>
                <c:pt idx="4">
                  <c:v>Google (ru+com)</c:v>
                </c:pt>
                <c:pt idx="5">
                  <c:v>Youtube.com</c:v>
                </c:pt>
                <c:pt idx="6">
                  <c:v>Wikipedia.org</c:v>
                </c:pt>
                <c:pt idx="7">
                  <c:v>Rambler (17 проектов)</c:v>
                </c:pt>
                <c:pt idx="8">
                  <c:v>Avito.ru</c:v>
                </c:pt>
                <c:pt idx="9">
                  <c:v>Facebook.com</c:v>
                </c:pt>
                <c:pt idx="10">
                  <c:v>LiveJournal.com</c:v>
                </c:pt>
                <c:pt idx="11">
                  <c:v>Gismeteo.ru</c:v>
                </c:pt>
                <c:pt idx="12">
                  <c:v>Rbc.ru</c:v>
                </c:pt>
                <c:pt idx="13">
                  <c:v>Fotostrana.ru</c:v>
                </c:pt>
                <c:pt idx="14">
                  <c:v>Ria.ru</c:v>
                </c:pt>
                <c:pt idx="15">
                  <c:v>Kinopoisk.ru</c:v>
                </c:pt>
                <c:pt idx="16">
                  <c:v>Rutracker.org</c:v>
                </c:pt>
                <c:pt idx="17">
                  <c:v>Lenta.ru</c:v>
                </c:pt>
                <c:pt idx="18">
                  <c:v>Worldoftanks.ru</c:v>
                </c:pt>
                <c:pt idx="19">
                  <c:v>Aliexpress.com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20183.3</c:v>
                </c:pt>
                <c:pt idx="1">
                  <c:v>17499.7</c:v>
                </c:pt>
                <c:pt idx="2">
                  <c:v>16628.400000000001</c:v>
                </c:pt>
                <c:pt idx="3">
                  <c:v>9807.4</c:v>
                </c:pt>
                <c:pt idx="4">
                  <c:v>9584.2000000000007</c:v>
                </c:pt>
                <c:pt idx="5">
                  <c:v>7202.1</c:v>
                </c:pt>
                <c:pt idx="6">
                  <c:v>3450</c:v>
                </c:pt>
                <c:pt idx="7">
                  <c:v>2954</c:v>
                </c:pt>
                <c:pt idx="8">
                  <c:v>2779.3</c:v>
                </c:pt>
                <c:pt idx="9">
                  <c:v>2668.9</c:v>
                </c:pt>
                <c:pt idx="10">
                  <c:v>2117.1999999999998</c:v>
                </c:pt>
                <c:pt idx="11">
                  <c:v>1932.9</c:v>
                </c:pt>
                <c:pt idx="12">
                  <c:v>1816.1</c:v>
                </c:pt>
                <c:pt idx="13">
                  <c:v>1585</c:v>
                </c:pt>
                <c:pt idx="14">
                  <c:v>1332.1</c:v>
                </c:pt>
                <c:pt idx="15">
                  <c:v>1268</c:v>
                </c:pt>
                <c:pt idx="16">
                  <c:v>1180.2</c:v>
                </c:pt>
                <c:pt idx="17">
                  <c:v>1172.5999999999999</c:v>
                </c:pt>
                <c:pt idx="18">
                  <c:v>1172.3</c:v>
                </c:pt>
                <c:pt idx="19">
                  <c:v>1102.9000000000001</c:v>
                </c:pt>
              </c:numCache>
            </c:numRef>
          </c:val>
        </c:ser>
        <c:dLbls>
          <c:showVal val="1"/>
        </c:dLbls>
        <c:gapWidth val="50"/>
        <c:axId val="2278912"/>
        <c:axId val="2280448"/>
      </c:barChart>
      <c:catAx>
        <c:axId val="2278912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5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2280448"/>
        <c:crosses val="autoZero"/>
        <c:lblAlgn val="ctr"/>
        <c:lblOffset val="100"/>
        <c:tickLblSkip val="1"/>
        <c:tickMarkSkip val="1"/>
      </c:catAx>
      <c:valAx>
        <c:axId val="2280448"/>
        <c:scaling>
          <c:orientation val="minMax"/>
          <c:max val="80000"/>
          <c:min val="0"/>
        </c:scaling>
        <c:delete val="1"/>
        <c:axPos val="t"/>
        <c:numFmt formatCode="0.0" sourceLinked="1"/>
        <c:majorTickMark val="none"/>
        <c:tickLblPos val="none"/>
        <c:crossAx val="2278912"/>
        <c:crosses val="autoZero"/>
        <c:crossBetween val="between"/>
        <c:majorUnit val="20000"/>
      </c:valAx>
      <c:spPr>
        <a:noFill/>
        <a:ln w="25265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5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5951417004049488"/>
          <c:y val="1.9801980198020644E-3"/>
          <c:w val="0.54251012145748956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Weekly Reach  </c:v>
                </c:pt>
              </c:strCache>
            </c:strRef>
          </c:tx>
          <c:spPr>
            <a:solidFill>
              <a:schemeClr val="accent1"/>
            </a:solidFill>
            <a:ln w="25258">
              <a:noFill/>
            </a:ln>
          </c:spPr>
          <c:dPt>
            <c:idx val="2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3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4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6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8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6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7"/>
            <c:spPr>
              <a:solidFill>
                <a:schemeClr val="tx2"/>
              </a:solidFill>
              <a:ln w="25258">
                <a:noFill/>
              </a:ln>
            </c:spPr>
          </c:dPt>
          <c:dLbls>
            <c:numFmt formatCode="#,##0&quot; т.ч.&quot;" sourceLinked="0"/>
            <c:spPr>
              <a:noFill/>
              <a:ln w="25258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Яндекс (31 проект)</c:v>
                </c:pt>
                <c:pt idx="1">
                  <c:v>Mail.ru (29 проектов)</c:v>
                </c:pt>
                <c:pt idx="2">
                  <c:v>Vk.com</c:v>
                </c:pt>
                <c:pt idx="3">
                  <c:v>Google (ru+com)</c:v>
                </c:pt>
                <c:pt idx="4">
                  <c:v>Youtube.com</c:v>
                </c:pt>
                <c:pt idx="5">
                  <c:v>Odnoklassniki.ru</c:v>
                </c:pt>
                <c:pt idx="6">
                  <c:v>Wikipedia.org</c:v>
                </c:pt>
                <c:pt idx="7">
                  <c:v>Avito.ru</c:v>
                </c:pt>
                <c:pt idx="8">
                  <c:v>Facebook.com</c:v>
                </c:pt>
                <c:pt idx="9">
                  <c:v>LiveJournal.com</c:v>
                </c:pt>
                <c:pt idx="10">
                  <c:v>Rambler (17 проектов)</c:v>
                </c:pt>
                <c:pt idx="11">
                  <c:v>Rbc.ru</c:v>
                </c:pt>
                <c:pt idx="12">
                  <c:v>Ria.ru</c:v>
                </c:pt>
                <c:pt idx="13">
                  <c:v>Gismeteo.ru</c:v>
                </c:pt>
                <c:pt idx="14">
                  <c:v>Kinopoisk.ru</c:v>
                </c:pt>
                <c:pt idx="15">
                  <c:v>Vesti.ru</c:v>
                </c:pt>
                <c:pt idx="16">
                  <c:v>Rutracker.org</c:v>
                </c:pt>
                <c:pt idx="17">
                  <c:v>Blogspot (com+ru)</c:v>
                </c:pt>
                <c:pt idx="18">
                  <c:v>Lenta.ru</c:v>
                </c:pt>
                <c:pt idx="19">
                  <c:v>Gazeta.ru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30931.9</c:v>
                </c:pt>
                <c:pt idx="1">
                  <c:v>29659.9</c:v>
                </c:pt>
                <c:pt idx="2">
                  <c:v>26053.1</c:v>
                </c:pt>
                <c:pt idx="3">
                  <c:v>21416.2</c:v>
                </c:pt>
                <c:pt idx="4">
                  <c:v>18260.400000000001</c:v>
                </c:pt>
                <c:pt idx="5">
                  <c:v>16940.2</c:v>
                </c:pt>
                <c:pt idx="6">
                  <c:v>12516.7</c:v>
                </c:pt>
                <c:pt idx="7">
                  <c:v>8646.7999999999847</c:v>
                </c:pt>
                <c:pt idx="8">
                  <c:v>8322</c:v>
                </c:pt>
                <c:pt idx="9">
                  <c:v>6825.4</c:v>
                </c:pt>
                <c:pt idx="10">
                  <c:v>6504.9</c:v>
                </c:pt>
                <c:pt idx="11">
                  <c:v>6144.3</c:v>
                </c:pt>
                <c:pt idx="12">
                  <c:v>5724</c:v>
                </c:pt>
                <c:pt idx="13">
                  <c:v>5364.3</c:v>
                </c:pt>
                <c:pt idx="14">
                  <c:v>4831.3</c:v>
                </c:pt>
                <c:pt idx="15">
                  <c:v>4299.5</c:v>
                </c:pt>
                <c:pt idx="16">
                  <c:v>4280</c:v>
                </c:pt>
                <c:pt idx="17">
                  <c:v>4153.9000000000005</c:v>
                </c:pt>
                <c:pt idx="18">
                  <c:v>4092.7</c:v>
                </c:pt>
                <c:pt idx="19">
                  <c:v>3867.8</c:v>
                </c:pt>
              </c:numCache>
            </c:numRef>
          </c:val>
        </c:ser>
        <c:dLbls>
          <c:showVal val="1"/>
        </c:dLbls>
        <c:gapWidth val="50"/>
        <c:axId val="43906176"/>
        <c:axId val="43907712"/>
      </c:barChart>
      <c:catAx>
        <c:axId val="43906176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2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43907712"/>
        <c:crosses val="autoZero"/>
        <c:lblAlgn val="ctr"/>
        <c:lblOffset val="100"/>
        <c:tickLblSkip val="1"/>
        <c:tickMarkSkip val="1"/>
      </c:catAx>
      <c:valAx>
        <c:axId val="43907712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4390617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4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8789285541762401"/>
          <c:y val="1.9801980198020639E-3"/>
          <c:w val="0.51210714458238737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Reach  </c:v>
                </c:pt>
              </c:strCache>
            </c:strRef>
          </c:tx>
          <c:spPr>
            <a:solidFill>
              <a:schemeClr val="tx2"/>
            </a:solidFill>
            <a:ln w="25400">
              <a:noFill/>
            </a:ln>
          </c:spPr>
          <c:dLbls>
            <c:numFmt formatCode="#,##0&quot; т.ч.&quot;" sourceLinked="0"/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900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Mail.Ru Group</c:v>
                </c:pt>
                <c:pt idx="1">
                  <c:v>Яндекс</c:v>
                </c:pt>
                <c:pt idx="2">
                  <c:v>Google Sites</c:v>
                </c:pt>
                <c:pt idx="3">
                  <c:v>ВКонтакте</c:v>
                </c:pt>
                <c:pt idx="4">
                  <c:v>Afisha-Rambler-SUP</c:v>
                </c:pt>
                <c:pt idx="5">
                  <c:v>Wikimedia foundation</c:v>
                </c:pt>
                <c:pt idx="6">
                  <c:v>РБК</c:v>
                </c:pt>
                <c:pt idx="7">
                  <c:v>Авито</c:v>
                </c:pt>
                <c:pt idx="8">
                  <c:v>Facebook</c:v>
                </c:pt>
                <c:pt idx="9">
                  <c:v>Газпром медиа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36934.300000000003</c:v>
                </c:pt>
                <c:pt idx="1">
                  <c:v>36414.300000000003</c:v>
                </c:pt>
                <c:pt idx="2">
                  <c:v>34637.1</c:v>
                </c:pt>
                <c:pt idx="3">
                  <c:v>31316</c:v>
                </c:pt>
                <c:pt idx="4">
                  <c:v>25180</c:v>
                </c:pt>
                <c:pt idx="5">
                  <c:v>22725</c:v>
                </c:pt>
                <c:pt idx="6">
                  <c:v>19351.599999999984</c:v>
                </c:pt>
                <c:pt idx="7">
                  <c:v>16795.8</c:v>
                </c:pt>
                <c:pt idx="8">
                  <c:v>15726</c:v>
                </c:pt>
                <c:pt idx="9">
                  <c:v>15510.2</c:v>
                </c:pt>
              </c:numCache>
            </c:numRef>
          </c:val>
        </c:ser>
        <c:dLbls>
          <c:showVal val="1"/>
        </c:dLbls>
        <c:gapWidth val="50"/>
        <c:axId val="143669888"/>
        <c:axId val="143683968"/>
      </c:barChart>
      <c:catAx>
        <c:axId val="143669888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>
              <a:defRPr sz="900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143683968"/>
        <c:crosses val="autoZero"/>
        <c:lblAlgn val="ctr"/>
        <c:lblOffset val="100"/>
        <c:tickLblSkip val="1"/>
        <c:tickMarkSkip val="1"/>
      </c:catAx>
      <c:valAx>
        <c:axId val="143683968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1436698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6044624746450302"/>
          <c:y val="1.9801980198020657E-3"/>
          <c:w val="0.54158215010139676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Daily Reach  </c:v>
                </c:pt>
              </c:strCache>
            </c:strRef>
          </c:tx>
          <c:spPr>
            <a:solidFill>
              <a:schemeClr val="tx2"/>
            </a:solidFill>
            <a:ln w="25265">
              <a:noFill/>
            </a:ln>
          </c:spPr>
          <c:dLbls>
            <c:numFmt formatCode="#,##0&quot; т.ч.&quot;" sourceLinked="0"/>
            <c:spPr>
              <a:noFill/>
              <a:ln w="25265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Mail.Ru Group</c:v>
                </c:pt>
                <c:pt idx="1">
                  <c:v>Яндекс</c:v>
                </c:pt>
                <c:pt idx="2">
                  <c:v>ВКонтакте</c:v>
                </c:pt>
                <c:pt idx="3">
                  <c:v>Google Sites</c:v>
                </c:pt>
                <c:pt idx="4">
                  <c:v>Afisha-Rambler-SUP</c:v>
                </c:pt>
                <c:pt idx="5">
                  <c:v>Wikimedia foundation</c:v>
                </c:pt>
                <c:pt idx="6">
                  <c:v>РБК</c:v>
                </c:pt>
                <c:pt idx="7">
                  <c:v>Авито</c:v>
                </c:pt>
                <c:pt idx="8">
                  <c:v>Facebook</c:v>
                </c:pt>
                <c:pt idx="9">
                  <c:v>Газпром медиа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20616.400000000001</c:v>
                </c:pt>
                <c:pt idx="1">
                  <c:v>20561.099999999984</c:v>
                </c:pt>
                <c:pt idx="2">
                  <c:v>16628.400000000001</c:v>
                </c:pt>
                <c:pt idx="3">
                  <c:v>13393.4</c:v>
                </c:pt>
                <c:pt idx="4">
                  <c:v>6385.1</c:v>
                </c:pt>
                <c:pt idx="5">
                  <c:v>3517.9</c:v>
                </c:pt>
                <c:pt idx="6">
                  <c:v>3240.8</c:v>
                </c:pt>
                <c:pt idx="7">
                  <c:v>2779.3</c:v>
                </c:pt>
                <c:pt idx="8">
                  <c:v>2668.9</c:v>
                </c:pt>
                <c:pt idx="9">
                  <c:v>1997.2</c:v>
                </c:pt>
              </c:numCache>
            </c:numRef>
          </c:val>
        </c:ser>
        <c:dLbls>
          <c:showVal val="1"/>
        </c:dLbls>
        <c:gapWidth val="50"/>
        <c:axId val="228543872"/>
        <c:axId val="143717504"/>
      </c:barChart>
      <c:catAx>
        <c:axId val="228543872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5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143717504"/>
        <c:crosses val="autoZero"/>
        <c:lblAlgn val="ctr"/>
        <c:lblOffset val="100"/>
        <c:tickLblSkip val="1"/>
        <c:tickMarkSkip val="1"/>
      </c:catAx>
      <c:valAx>
        <c:axId val="143717504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228543872"/>
        <c:crosses val="autoZero"/>
        <c:crossBetween val="between"/>
      </c:valAx>
      <c:spPr>
        <a:noFill/>
        <a:ln w="25265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5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5951417004049488"/>
          <c:y val="1.9801980198020639E-3"/>
          <c:w val="0.54251012145748956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Weekly Reach  </c:v>
                </c:pt>
              </c:strCache>
            </c:strRef>
          </c:tx>
          <c:spPr>
            <a:solidFill>
              <a:schemeClr val="accent1"/>
            </a:solidFill>
            <a:ln w="25258">
              <a:noFill/>
            </a:ln>
          </c:spPr>
          <c:dLbls>
            <c:numFmt formatCode="#,##0&quot; т.ч.&quot;" sourceLinked="0"/>
            <c:spPr>
              <a:noFill/>
              <a:ln w="25258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Mail.Ru Group</c:v>
                </c:pt>
                <c:pt idx="1">
                  <c:v>Яндекс</c:v>
                </c:pt>
                <c:pt idx="2">
                  <c:v>Google Sites</c:v>
                </c:pt>
                <c:pt idx="3">
                  <c:v>ВКонтакте</c:v>
                </c:pt>
                <c:pt idx="4">
                  <c:v>Afisha-Rambler-SUP</c:v>
                </c:pt>
                <c:pt idx="5">
                  <c:v>Wikimedia foundation</c:v>
                </c:pt>
                <c:pt idx="6">
                  <c:v>РБК</c:v>
                </c:pt>
                <c:pt idx="7">
                  <c:v>Авито</c:v>
                </c:pt>
                <c:pt idx="8">
                  <c:v>Facebook</c:v>
                </c:pt>
                <c:pt idx="9">
                  <c:v>Газпром медиа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31889.9</c:v>
                </c:pt>
                <c:pt idx="1">
                  <c:v>31538</c:v>
                </c:pt>
                <c:pt idx="2">
                  <c:v>27052.3</c:v>
                </c:pt>
                <c:pt idx="3">
                  <c:v>26053.1</c:v>
                </c:pt>
                <c:pt idx="4">
                  <c:v>15519.9</c:v>
                </c:pt>
                <c:pt idx="5">
                  <c:v>12698</c:v>
                </c:pt>
                <c:pt idx="6">
                  <c:v>10375.700000000004</c:v>
                </c:pt>
                <c:pt idx="7">
                  <c:v>8646.799999999992</c:v>
                </c:pt>
                <c:pt idx="8">
                  <c:v>8322</c:v>
                </c:pt>
                <c:pt idx="9">
                  <c:v>7194.2</c:v>
                </c:pt>
              </c:numCache>
            </c:numRef>
          </c:val>
        </c:ser>
        <c:dLbls>
          <c:showVal val="1"/>
        </c:dLbls>
        <c:gapWidth val="50"/>
        <c:axId val="144962304"/>
        <c:axId val="144963840"/>
      </c:barChart>
      <c:catAx>
        <c:axId val="144962304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2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144963840"/>
        <c:crosses val="autoZero"/>
        <c:lblAlgn val="ctr"/>
        <c:lblOffset val="100"/>
        <c:tickLblSkip val="1"/>
        <c:tickMarkSkip val="1"/>
      </c:catAx>
      <c:valAx>
        <c:axId val="144963840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144962304"/>
        <c:crosses val="autoZero"/>
        <c:crossBetween val="between"/>
      </c:valAx>
      <c:spPr>
        <a:noFill/>
        <a:ln w="25258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4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71562B-8E42-460E-82A0-685888509104}" type="datetimeFigureOut">
              <a:rPr lang="ru-RU" smtClean="0"/>
              <a:pPr/>
              <a:t>21.04.2014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EDD2AAB-182D-4CE8-9609-4605BB006F73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0335D9E-8DE6-4BE5-ABCE-75452B0C9B96}" type="slidenum">
              <a:rPr lang="ru-RU">
                <a:solidFill>
                  <a:prstClr val="black"/>
                </a:solidFill>
              </a:rPr>
              <a:pPr/>
              <a:t>1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68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9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CD9AC0-997C-4190-B206-BCB78F847003}" type="slidenum">
              <a:rPr lang="ru-RU" smtClean="0"/>
              <a:pPr/>
              <a:t>2</a:t>
            </a:fld>
            <a:endParaRPr lang="ru-R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EB867E-129F-48EB-B515-B4CF9715CFF2}" type="slidenum">
              <a:rPr lang="ru-RU" smtClean="0"/>
              <a:pPr/>
              <a:t>5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E24A6-A306-44A1-81C5-67E73598D7B4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070299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EDD2AAB-182D-4CE8-9609-4605BB006F73}" type="slidenum">
              <a:rPr lang="ru-RU" smtClean="0"/>
              <a:pPr/>
              <a:t>162</a:t>
            </a:fld>
            <a:endParaRPr lang="ru-RU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E25B2B-72DA-42BB-9B5B-6AC2C98625C9}" type="slidenum">
              <a:rPr lang="ru-RU">
                <a:solidFill>
                  <a:prstClr val="black"/>
                </a:solidFill>
              </a:rPr>
              <a:pPr/>
              <a:t>196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19458" name="Rectangle 7"/>
          <p:cNvSpPr txBox="1">
            <a:spLocks noGrp="1" noChangeArrowheads="1"/>
          </p:cNvSpPr>
          <p:nvPr/>
        </p:nvSpPr>
        <p:spPr bwMode="auto">
          <a:xfrm>
            <a:off x="3884614" y="8685214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BE97EA68-28D2-44DC-82C4-685611859418}" type="slidenum">
              <a:rPr lang="ru-RU" sz="1200">
                <a:solidFill>
                  <a:prstClr val="black"/>
                </a:solidFill>
                <a:latin typeface="Arial" charset="0"/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196</a:t>
            </a:fld>
            <a:endParaRPr lang="ru-RU" sz="120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1"/>
            <a:ext cx="5029200" cy="4114800"/>
          </a:xfrm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EC141AC-F09D-45BD-B9B5-7F5BB41346B7}" type="slidenum">
              <a:rPr lang="ru-RU">
                <a:solidFill>
                  <a:prstClr val="black"/>
                </a:solidFill>
              </a:rPr>
              <a:pPr/>
              <a:t>197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21506" name="Rectangle 7"/>
          <p:cNvSpPr txBox="1">
            <a:spLocks noGrp="1" noChangeArrowheads="1"/>
          </p:cNvSpPr>
          <p:nvPr/>
        </p:nvSpPr>
        <p:spPr bwMode="auto">
          <a:xfrm>
            <a:off x="3884614" y="8685214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E2791773-2094-4607-991E-D3D0430CAD66}" type="slidenum">
              <a:rPr lang="ru-RU" sz="1200">
                <a:solidFill>
                  <a:prstClr val="black"/>
                </a:solidFill>
                <a:latin typeface="Arial" charset="0"/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197</a:t>
            </a:fld>
            <a:endParaRPr lang="ru-RU" sz="120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1"/>
            <a:ext cx="5029200" cy="4114800"/>
          </a:xfrm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jpe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vnz_234h cop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900113" y="4437063"/>
            <a:ext cx="7772400" cy="1470025"/>
          </a:xfrm>
        </p:spPr>
        <p:txBody>
          <a:bodyPr anchor="t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24" name="Line 4"/>
          <p:cNvSpPr>
            <a:spLocks noChangeShapeType="1"/>
          </p:cNvSpPr>
          <p:nvPr/>
        </p:nvSpPr>
        <p:spPr bwMode="auto">
          <a:xfrm>
            <a:off x="471488" y="4418013"/>
            <a:ext cx="0" cy="2459037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pic>
        <p:nvPicPr>
          <p:cNvPr id="7" name="Рисунок 17" descr="Kantar Network.jpg"/>
          <p:cNvPicPr preferRelativeResize="0">
            <a:picLocks noChangeAspect="1"/>
          </p:cNvPicPr>
          <p:nvPr/>
        </p:nvPicPr>
        <p:blipFill>
          <a:blip r:embed="rId3" cstate="print"/>
          <a:srcRect l="4909" t="22751" r="5074" b="10513"/>
          <a:stretch>
            <a:fillRect/>
          </a:stretch>
        </p:blipFill>
        <p:spPr bwMode="auto">
          <a:xfrm>
            <a:off x="1295400" y="6327404"/>
            <a:ext cx="1951038" cy="217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4" descr="V:\COMPANY\TNS_branding\New Branding 2012\New TNS logos\TNS_logohex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35360" y="5964560"/>
            <a:ext cx="360040" cy="360040"/>
          </a:xfrm>
          <a:prstGeom prst="rect">
            <a:avLst/>
          </a:prstGeom>
          <a:noFill/>
        </p:spPr>
      </p:pic>
    </p:spTree>
  </p:cSld>
  <p:clrMapOvr>
    <a:masterClrMapping/>
  </p:clrMapOvr>
  <p:transition>
    <p:split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24663" y="55563"/>
            <a:ext cx="2122487" cy="6080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55563"/>
            <a:ext cx="6215063" cy="6080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335088"/>
            <a:ext cx="4168775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778375" y="1335088"/>
            <a:ext cx="4168775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5563"/>
            <a:ext cx="8534400" cy="107791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2ываыcopy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0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55563"/>
            <a:ext cx="6719888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335088"/>
            <a:ext cx="848995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250825" y="643890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60F429FE-3EE8-45B2-9EBD-09E0801F0680}" type="slidenum">
              <a:rPr lang="ru-RU" smtClean="0"/>
              <a:pPr/>
              <a:t>‹#›</a:t>
            </a:fld>
            <a:endParaRPr lang="ru-RU"/>
          </a:p>
        </p:txBody>
      </p:sp>
      <p:pic>
        <p:nvPicPr>
          <p:cNvPr id="7" name="Picture 4" descr="V:\COMPANY\TNS_branding\New Branding 2012\New TNS logos\TNS_logohex.jp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474074" y="6379328"/>
            <a:ext cx="432048" cy="432048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>
    <p:pull dir="r"/>
  </p:transition>
  <p:txStyles>
    <p:titleStyle>
      <a:lvl1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711200" indent="-366713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</a:defRPr>
      </a:lvl2pPr>
      <a:lvl3pPr marL="1069975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</a:defRPr>
      </a:lvl3pPr>
      <a:lvl4pPr marL="1430338" indent="-358775" algn="l" rtl="0" eaLnBrk="1" fontAlgn="base" hangingPunct="1">
        <a:spcBef>
          <a:spcPct val="20000"/>
        </a:spcBef>
        <a:spcAft>
          <a:spcPct val="0"/>
        </a:spcAft>
        <a:defRPr sz="1600">
          <a:solidFill>
            <a:schemeClr val="tx1"/>
          </a:solidFill>
          <a:latin typeface="+mn-lt"/>
        </a:defRPr>
      </a:lvl4pPr>
      <a:lvl5pPr marL="17891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5pPr>
      <a:lvl6pPr marL="22463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6pPr>
      <a:lvl7pPr marL="27035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7pPr>
      <a:lvl8pPr marL="31607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8pPr>
      <a:lvl9pPr marL="36179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8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ns-global.ru/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slide" Target="slide18.xml"/><Relationship Id="rId18" Type="http://schemas.openxmlformats.org/officeDocument/2006/relationships/slide" Target="slide23.xml"/><Relationship Id="rId26" Type="http://schemas.openxmlformats.org/officeDocument/2006/relationships/slide" Target="slide32.xml"/><Relationship Id="rId39" Type="http://schemas.openxmlformats.org/officeDocument/2006/relationships/slide" Target="slide47.xml"/><Relationship Id="rId21" Type="http://schemas.openxmlformats.org/officeDocument/2006/relationships/slide" Target="slide27.xml"/><Relationship Id="rId34" Type="http://schemas.openxmlformats.org/officeDocument/2006/relationships/slide" Target="slide40.xml"/><Relationship Id="rId42" Type="http://schemas.openxmlformats.org/officeDocument/2006/relationships/slide" Target="slide50.xml"/><Relationship Id="rId47" Type="http://schemas.openxmlformats.org/officeDocument/2006/relationships/slide" Target="slide55.xml"/><Relationship Id="rId50" Type="http://schemas.openxmlformats.org/officeDocument/2006/relationships/slide" Target="slide59.xml"/><Relationship Id="rId55" Type="http://schemas.openxmlformats.org/officeDocument/2006/relationships/slide" Target="slide72.xml"/><Relationship Id="rId63" Type="http://schemas.openxmlformats.org/officeDocument/2006/relationships/slide" Target="slide80.xml"/><Relationship Id="rId68" Type="http://schemas.openxmlformats.org/officeDocument/2006/relationships/slide" Target="slide85.xml"/><Relationship Id="rId76" Type="http://schemas.openxmlformats.org/officeDocument/2006/relationships/slide" Target="slide98.xml"/><Relationship Id="rId84" Type="http://schemas.openxmlformats.org/officeDocument/2006/relationships/slide" Target="slide107.xml"/><Relationship Id="rId7" Type="http://schemas.openxmlformats.org/officeDocument/2006/relationships/slide" Target="slide10.xml"/><Relationship Id="rId71" Type="http://schemas.openxmlformats.org/officeDocument/2006/relationships/slide" Target="slide92.xml"/><Relationship Id="rId2" Type="http://schemas.openxmlformats.org/officeDocument/2006/relationships/notesSlide" Target="../notesSlides/notesSlide2.xml"/><Relationship Id="rId16" Type="http://schemas.openxmlformats.org/officeDocument/2006/relationships/slide" Target="slide21.xml"/><Relationship Id="rId29" Type="http://schemas.openxmlformats.org/officeDocument/2006/relationships/slide" Target="slide35.xml"/><Relationship Id="rId11" Type="http://schemas.openxmlformats.org/officeDocument/2006/relationships/slide" Target="slide14.xml"/><Relationship Id="rId24" Type="http://schemas.openxmlformats.org/officeDocument/2006/relationships/slide" Target="slide30.xml"/><Relationship Id="rId32" Type="http://schemas.openxmlformats.org/officeDocument/2006/relationships/slide" Target="slide38.xml"/><Relationship Id="rId37" Type="http://schemas.openxmlformats.org/officeDocument/2006/relationships/slide" Target="slide43.xml"/><Relationship Id="rId40" Type="http://schemas.openxmlformats.org/officeDocument/2006/relationships/slide" Target="slide48.xml"/><Relationship Id="rId45" Type="http://schemas.openxmlformats.org/officeDocument/2006/relationships/slide" Target="slide53.xml"/><Relationship Id="rId53" Type="http://schemas.openxmlformats.org/officeDocument/2006/relationships/slide" Target="slide70.xml"/><Relationship Id="rId58" Type="http://schemas.openxmlformats.org/officeDocument/2006/relationships/slide" Target="slide75.xml"/><Relationship Id="rId66" Type="http://schemas.openxmlformats.org/officeDocument/2006/relationships/slide" Target="slide83.xml"/><Relationship Id="rId74" Type="http://schemas.openxmlformats.org/officeDocument/2006/relationships/slide" Target="slide96.xml"/><Relationship Id="rId79" Type="http://schemas.openxmlformats.org/officeDocument/2006/relationships/slide" Target="slide101.xml"/><Relationship Id="rId87" Type="http://schemas.openxmlformats.org/officeDocument/2006/relationships/slide" Target="slide110.xml"/><Relationship Id="rId5" Type="http://schemas.openxmlformats.org/officeDocument/2006/relationships/slide" Target="slide8.xml"/><Relationship Id="rId61" Type="http://schemas.openxmlformats.org/officeDocument/2006/relationships/slide" Target="slide78.xml"/><Relationship Id="rId82" Type="http://schemas.openxmlformats.org/officeDocument/2006/relationships/slide" Target="slide104.xml"/><Relationship Id="rId19" Type="http://schemas.openxmlformats.org/officeDocument/2006/relationships/slide" Target="slide24.xml"/><Relationship Id="rId4" Type="http://schemas.openxmlformats.org/officeDocument/2006/relationships/slide" Target="slide5.xml"/><Relationship Id="rId9" Type="http://schemas.openxmlformats.org/officeDocument/2006/relationships/slide" Target="slide12.xml"/><Relationship Id="rId14" Type="http://schemas.openxmlformats.org/officeDocument/2006/relationships/slide" Target="slide19.xml"/><Relationship Id="rId22" Type="http://schemas.openxmlformats.org/officeDocument/2006/relationships/slide" Target="slide28.xml"/><Relationship Id="rId27" Type="http://schemas.openxmlformats.org/officeDocument/2006/relationships/slide" Target="slide33.xml"/><Relationship Id="rId30" Type="http://schemas.openxmlformats.org/officeDocument/2006/relationships/slide" Target="slide36.xml"/><Relationship Id="rId35" Type="http://schemas.openxmlformats.org/officeDocument/2006/relationships/slide" Target="slide41.xml"/><Relationship Id="rId43" Type="http://schemas.openxmlformats.org/officeDocument/2006/relationships/slide" Target="slide51.xml"/><Relationship Id="rId48" Type="http://schemas.openxmlformats.org/officeDocument/2006/relationships/slide" Target="slide57.xml"/><Relationship Id="rId56" Type="http://schemas.openxmlformats.org/officeDocument/2006/relationships/slide" Target="slide73.xml"/><Relationship Id="rId64" Type="http://schemas.openxmlformats.org/officeDocument/2006/relationships/slide" Target="slide81.xml"/><Relationship Id="rId69" Type="http://schemas.openxmlformats.org/officeDocument/2006/relationships/slide" Target="slide86.xml"/><Relationship Id="rId77" Type="http://schemas.openxmlformats.org/officeDocument/2006/relationships/slide" Target="slide99.xml"/><Relationship Id="rId8" Type="http://schemas.openxmlformats.org/officeDocument/2006/relationships/slide" Target="slide11.xml"/><Relationship Id="rId51" Type="http://schemas.openxmlformats.org/officeDocument/2006/relationships/slide" Target="slide68.xml"/><Relationship Id="rId72" Type="http://schemas.openxmlformats.org/officeDocument/2006/relationships/slide" Target="slide93.xml"/><Relationship Id="rId80" Type="http://schemas.openxmlformats.org/officeDocument/2006/relationships/slide" Target="slide102.xml"/><Relationship Id="rId85" Type="http://schemas.openxmlformats.org/officeDocument/2006/relationships/slide" Target="slide108.xml"/><Relationship Id="rId3" Type="http://schemas.openxmlformats.org/officeDocument/2006/relationships/image" Target="../media/image3.png"/><Relationship Id="rId12" Type="http://schemas.openxmlformats.org/officeDocument/2006/relationships/slide" Target="slide15.xml"/><Relationship Id="rId17" Type="http://schemas.openxmlformats.org/officeDocument/2006/relationships/slide" Target="slide22.xml"/><Relationship Id="rId25" Type="http://schemas.openxmlformats.org/officeDocument/2006/relationships/slide" Target="slide31.xml"/><Relationship Id="rId33" Type="http://schemas.openxmlformats.org/officeDocument/2006/relationships/slide" Target="slide39.xml"/><Relationship Id="rId38" Type="http://schemas.openxmlformats.org/officeDocument/2006/relationships/slide" Target="slide46.xml"/><Relationship Id="rId46" Type="http://schemas.openxmlformats.org/officeDocument/2006/relationships/slide" Target="slide54.xml"/><Relationship Id="rId59" Type="http://schemas.openxmlformats.org/officeDocument/2006/relationships/slide" Target="slide76.xml"/><Relationship Id="rId67" Type="http://schemas.openxmlformats.org/officeDocument/2006/relationships/slide" Target="slide84.xml"/><Relationship Id="rId20" Type="http://schemas.openxmlformats.org/officeDocument/2006/relationships/slide" Target="slide25.xml"/><Relationship Id="rId41" Type="http://schemas.openxmlformats.org/officeDocument/2006/relationships/slide" Target="slide49.xml"/><Relationship Id="rId54" Type="http://schemas.openxmlformats.org/officeDocument/2006/relationships/slide" Target="slide71.xml"/><Relationship Id="rId62" Type="http://schemas.openxmlformats.org/officeDocument/2006/relationships/slide" Target="slide79.xml"/><Relationship Id="rId70" Type="http://schemas.openxmlformats.org/officeDocument/2006/relationships/slide" Target="slide91.xml"/><Relationship Id="rId75" Type="http://schemas.openxmlformats.org/officeDocument/2006/relationships/slide" Target="slide97.xml"/><Relationship Id="rId83" Type="http://schemas.openxmlformats.org/officeDocument/2006/relationships/slide" Target="slide10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9.xml"/><Relationship Id="rId15" Type="http://schemas.openxmlformats.org/officeDocument/2006/relationships/slide" Target="slide20.xml"/><Relationship Id="rId23" Type="http://schemas.openxmlformats.org/officeDocument/2006/relationships/slide" Target="slide29.xml"/><Relationship Id="rId28" Type="http://schemas.openxmlformats.org/officeDocument/2006/relationships/slide" Target="slide34.xml"/><Relationship Id="rId36" Type="http://schemas.openxmlformats.org/officeDocument/2006/relationships/slide" Target="slide42.xml"/><Relationship Id="rId49" Type="http://schemas.openxmlformats.org/officeDocument/2006/relationships/slide" Target="slide58.xml"/><Relationship Id="rId57" Type="http://schemas.openxmlformats.org/officeDocument/2006/relationships/slide" Target="slide74.xml"/><Relationship Id="rId10" Type="http://schemas.openxmlformats.org/officeDocument/2006/relationships/slide" Target="slide13.xml"/><Relationship Id="rId31" Type="http://schemas.openxmlformats.org/officeDocument/2006/relationships/slide" Target="slide37.xml"/><Relationship Id="rId44" Type="http://schemas.openxmlformats.org/officeDocument/2006/relationships/slide" Target="slide52.xml"/><Relationship Id="rId52" Type="http://schemas.openxmlformats.org/officeDocument/2006/relationships/slide" Target="slide69.xml"/><Relationship Id="rId60" Type="http://schemas.openxmlformats.org/officeDocument/2006/relationships/slide" Target="slide77.xml"/><Relationship Id="rId65" Type="http://schemas.openxmlformats.org/officeDocument/2006/relationships/slide" Target="slide82.xml"/><Relationship Id="rId73" Type="http://schemas.openxmlformats.org/officeDocument/2006/relationships/slide" Target="slide94.xml"/><Relationship Id="rId78" Type="http://schemas.openxmlformats.org/officeDocument/2006/relationships/slide" Target="slide100.xml"/><Relationship Id="rId81" Type="http://schemas.openxmlformats.org/officeDocument/2006/relationships/slide" Target="slide103.xml"/><Relationship Id="rId86" Type="http://schemas.openxmlformats.org/officeDocument/2006/relationships/slide" Target="slide10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115.xml"/><Relationship Id="rId13" Type="http://schemas.openxmlformats.org/officeDocument/2006/relationships/slide" Target="slide125.xml"/><Relationship Id="rId18" Type="http://schemas.openxmlformats.org/officeDocument/2006/relationships/slide" Target="slide136.xml"/><Relationship Id="rId26" Type="http://schemas.openxmlformats.org/officeDocument/2006/relationships/slide" Target="slide163.xml"/><Relationship Id="rId3" Type="http://schemas.openxmlformats.org/officeDocument/2006/relationships/slide" Target="slide194.xml"/><Relationship Id="rId21" Type="http://schemas.openxmlformats.org/officeDocument/2006/relationships/slide" Target="slide147.xml"/><Relationship Id="rId34" Type="http://schemas.openxmlformats.org/officeDocument/2006/relationships/slide" Target="slide192.xml"/><Relationship Id="rId7" Type="http://schemas.openxmlformats.org/officeDocument/2006/relationships/slide" Target="slide114.xml"/><Relationship Id="rId12" Type="http://schemas.openxmlformats.org/officeDocument/2006/relationships/slide" Target="slide123.xml"/><Relationship Id="rId17" Type="http://schemas.openxmlformats.org/officeDocument/2006/relationships/slide" Target="slide135.xml"/><Relationship Id="rId25" Type="http://schemas.openxmlformats.org/officeDocument/2006/relationships/slide" Target="slide162.xml"/><Relationship Id="rId33" Type="http://schemas.openxmlformats.org/officeDocument/2006/relationships/slide" Target="slide187.xml"/><Relationship Id="rId2" Type="http://schemas.openxmlformats.org/officeDocument/2006/relationships/image" Target="../media/image3.png"/><Relationship Id="rId16" Type="http://schemas.openxmlformats.org/officeDocument/2006/relationships/slide" Target="slide134.xml"/><Relationship Id="rId20" Type="http://schemas.openxmlformats.org/officeDocument/2006/relationships/slide" Target="slide146.xml"/><Relationship Id="rId29" Type="http://schemas.openxmlformats.org/officeDocument/2006/relationships/slide" Target="slide174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13.xml"/><Relationship Id="rId11" Type="http://schemas.openxmlformats.org/officeDocument/2006/relationships/slide" Target="slide118.xml"/><Relationship Id="rId24" Type="http://schemas.openxmlformats.org/officeDocument/2006/relationships/slide" Target="slide150.xml"/><Relationship Id="rId32" Type="http://schemas.openxmlformats.org/officeDocument/2006/relationships/slide" Target="slide180.xml"/><Relationship Id="rId5" Type="http://schemas.openxmlformats.org/officeDocument/2006/relationships/slide" Target="slide112.xml"/><Relationship Id="rId15" Type="http://schemas.openxmlformats.org/officeDocument/2006/relationships/slide" Target="slide132.xml"/><Relationship Id="rId23" Type="http://schemas.openxmlformats.org/officeDocument/2006/relationships/slide" Target="slide149.xml"/><Relationship Id="rId28" Type="http://schemas.openxmlformats.org/officeDocument/2006/relationships/slide" Target="slide171.xml"/><Relationship Id="rId10" Type="http://schemas.openxmlformats.org/officeDocument/2006/relationships/slide" Target="slide117.xml"/><Relationship Id="rId19" Type="http://schemas.openxmlformats.org/officeDocument/2006/relationships/slide" Target="slide145.xml"/><Relationship Id="rId31" Type="http://schemas.openxmlformats.org/officeDocument/2006/relationships/slide" Target="slide179.xml"/><Relationship Id="rId4" Type="http://schemas.openxmlformats.org/officeDocument/2006/relationships/slide" Target="slide111.xml"/><Relationship Id="rId9" Type="http://schemas.openxmlformats.org/officeDocument/2006/relationships/slide" Target="slide116.xml"/><Relationship Id="rId14" Type="http://schemas.openxmlformats.org/officeDocument/2006/relationships/slide" Target="slide126.xml"/><Relationship Id="rId22" Type="http://schemas.openxmlformats.org/officeDocument/2006/relationships/slide" Target="slide148.xml"/><Relationship Id="rId27" Type="http://schemas.openxmlformats.org/officeDocument/2006/relationships/slide" Target="slide165.xml"/><Relationship Id="rId30" Type="http://schemas.openxmlformats.org/officeDocument/2006/relationships/slide" Target="slide178.xml"/><Relationship Id="rId35" Type="http://schemas.openxmlformats.org/officeDocument/2006/relationships/slide" Target="slide19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56CA8F-B2D4-4D65-AEA8-F04D2649518D}" type="slidenum">
              <a:rPr lang="ru-RU">
                <a:solidFill>
                  <a:srgbClr val="E02A8F"/>
                </a:solidFill>
              </a:rPr>
              <a:pPr/>
              <a:t>1</a:t>
            </a:fld>
            <a:endParaRPr lang="ru-RU">
              <a:solidFill>
                <a:srgbClr val="E02A8F"/>
              </a:solidFill>
            </a:endParaRPr>
          </a:p>
        </p:txBody>
      </p:sp>
      <p:pic>
        <p:nvPicPr>
          <p:cNvPr id="688130" name="Picture 2" descr="w1th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175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8131" name="Rectangle 3"/>
          <p:cNvSpPr>
            <a:spLocks noGrp="1" noChangeArrowheads="1"/>
          </p:cNvSpPr>
          <p:nvPr>
            <p:ph type="ctrTitle" idx="4294967295"/>
          </p:nvPr>
        </p:nvSpPr>
        <p:spPr>
          <a:xfrm>
            <a:off x="900113" y="5013325"/>
            <a:ext cx="6226175" cy="1008063"/>
          </a:xfrm>
        </p:spPr>
        <p:txBody>
          <a:bodyPr anchor="t"/>
          <a:lstStyle/>
          <a:p>
            <a:pPr>
              <a:spcBef>
                <a:spcPct val="20000"/>
              </a:spcBef>
            </a:pPr>
            <a:r>
              <a:rPr lang="en-US" dirty="0">
                <a:solidFill>
                  <a:schemeClr val="tx1"/>
                </a:solidFill>
              </a:rPr>
              <a:t>TNS Web Index</a:t>
            </a:r>
            <a:r>
              <a:rPr lang="ru-RU" dirty="0">
                <a:solidFill>
                  <a:schemeClr val="tx1"/>
                </a:solidFill>
              </a:rPr>
              <a:t>:</a:t>
            </a:r>
            <a:br>
              <a:rPr lang="ru-RU" dirty="0">
                <a:solidFill>
                  <a:schemeClr val="tx1"/>
                </a:solidFill>
              </a:rPr>
            </a:br>
            <a:r>
              <a:rPr lang="ru-RU" dirty="0">
                <a:solidFill>
                  <a:schemeClr val="tx1"/>
                </a:solidFill>
              </a:rPr>
              <a:t>Аудитория </a:t>
            </a:r>
            <a:r>
              <a:rPr lang="ru-RU" dirty="0" err="1">
                <a:solidFill>
                  <a:schemeClr val="tx1"/>
                </a:solidFill>
              </a:rPr>
              <a:t>и</a:t>
            </a:r>
            <a:r>
              <a:rPr lang="ru-RU" dirty="0" err="1" smtClean="0">
                <a:solidFill>
                  <a:schemeClr val="tx1"/>
                </a:solidFill>
              </a:rPr>
              <a:t>нтернет-проектов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88134" name="Title_1"/>
          <p:cNvSpPr>
            <a:spLocks noChangeArrowheads="1"/>
          </p:cNvSpPr>
          <p:nvPr/>
        </p:nvSpPr>
        <p:spPr bwMode="auto">
          <a:xfrm>
            <a:off x="900113" y="6103938"/>
            <a:ext cx="62261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ru-RU" smtClean="0">
                <a:solidFill>
                  <a:srgbClr val="E02A8F"/>
                </a:solidFill>
              </a:rPr>
              <a:t>Результаты исследования: Март 2014 </a:t>
            </a:r>
          </a:p>
          <a:p>
            <a:r>
              <a:rPr lang="ru-RU" smtClean="0">
                <a:solidFill>
                  <a:srgbClr val="E02A8F"/>
                </a:solidFill>
              </a:rPr>
              <a:t>Россия 100 000+</a:t>
            </a:r>
            <a:endParaRPr lang="ru-RU" dirty="0" smtClean="0">
              <a:solidFill>
                <a:srgbClr val="E02A8F"/>
              </a:solidFill>
            </a:endParaRPr>
          </a:p>
        </p:txBody>
      </p:sp>
      <p:pic>
        <p:nvPicPr>
          <p:cNvPr id="9" name="Picture 2" descr="W:\COMPANY\TNS_branding\Логотипы\NEW Precision Growth logos\TNS_logohex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956376" y="5300663"/>
            <a:ext cx="792088" cy="792088"/>
          </a:xfrm>
          <a:prstGeom prst="rect">
            <a:avLst/>
          </a:prstGeom>
          <a:noFill/>
        </p:spPr>
      </p:pic>
      <p:pic>
        <p:nvPicPr>
          <p:cNvPr id="10" name="Рисунок 17" descr="Kantar Network.jpg"/>
          <p:cNvPicPr preferRelativeResize="0">
            <a:picLocks noChangeAspect="1"/>
          </p:cNvPicPr>
          <p:nvPr/>
        </p:nvPicPr>
        <p:blipFill>
          <a:blip r:embed="rId5" cstate="email"/>
          <a:srcRect l="4909" t="22751" r="5074" b="10513"/>
          <a:stretch>
            <a:fillRect/>
          </a:stretch>
        </p:blipFill>
        <p:spPr bwMode="auto">
          <a:xfrm>
            <a:off x="6660232" y="6381750"/>
            <a:ext cx="2087562" cy="23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Aif.ru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Aif.ru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6 495.2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2 225.3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Translate.ru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Translate.ru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2 123.1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Trava.ru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Trava.ru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Trendymen.ru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Trendymen.ru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Tvc.ru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Tvigle.ru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6 912.9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2 494.5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2 602.1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Tvigle не включены в расчёт аудитории Tvigle.ru.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Tvigle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Premium 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Digital 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6 912.9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5 188.0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2 203.6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2 602.1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1 942.6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Tvigle,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Tvzavr.ru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Tvzavr.ru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2 038.7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Vashdosug.ru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Vashdosug.ru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Vdolevke.ru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Vdolevke.ru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473.8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Vidal.ru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Vidal.ru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All.biz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All.biz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2 009.0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Vk.com*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Vk.com*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31 316.0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26 053.1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16 628.4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Данные предоставлены на основе user-centric измерения.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Vm.ru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1 321.7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Wamba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Mamba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Mamba.ru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2 830.5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1 017.9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1 289.0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Mamba // Партнёры сайта не включены в расчёт аудитории Mamba.ru (сайт).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Web Prime Group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Web Prime Group
(25 проектов)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Passion.ru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Wmj.ru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3 236.8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1 910.1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1 397.8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Web Prime Group,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Yopolis.ru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Yopolis.ru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Zoomby.ru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Zoomby.ru*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Zoomby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5 755.8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4 010.6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1 989.6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1 255.4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Zoomby не включены в расчёт аудитории Zoomby.ru.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Zr.ru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1 065.8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АЛП-Медиа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АЛП-Медиа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7ya.ru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Materinstvo.ru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1 562.8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1 199.1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АЛП-Медиа входят проекты: 7ya.ru, Materinstvo.ru.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ВГТРК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720608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06679"/>
                <a:gridCol w="1206679"/>
                <a:gridCol w="1238033"/>
                <a:gridCol w="1206679"/>
                <a:gridCol w="131158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ВГТРК
(6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Vestifinance.ru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13 440.1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10 002.0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3 541.7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2 363.7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1 427.5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6 246.2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4 299.5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1 592.3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ВГТРК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Filmpro.ru, Gmbox.ru, Russia.tv, Sportbox.ru, Vesti.ru, Vestifinance.ru.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ВГТРК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Gmbox.ru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Filmpro.ru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374.5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Animal.ru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Animal.ru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Vesti.ru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10 002.0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4 514.5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4 299.5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1 553.5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Vesti не включены в расчёт аудитории Vesti.ru.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Sportbox.ru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3 541.7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1 608.1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Sportbox не включены в расчёт аудитории Sportbox.ru.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Russia.tv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2 363.7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639.4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Russia не включены в расчёт аудитории Russia.tv.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
Дождь, Слон и Большой город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Дождь, Слон и Большой город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Slon.ru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5 365.8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4 037.0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2 564.2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691.1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2 300.0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холдинга Дождь, Слон и Большой город входят проекты: Tvrain.ru, Slon.ru, Bg.ru.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Tvrain.ru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4 037.0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2 207.6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Прямой эфир Tvrain и Ролики Tvrain не включёны в расчёт аудитории Tvrain.ru.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Axel Springer Russia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Axel Springer Russia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Forbes.ru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Finanz.ru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4 886.8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4 612.2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1 769.9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Axel Springer Russia входят проекты: Forbes.ru, Geo.ru, Finanz.ru.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Hearst Shkulev Media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31622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Hearst Shkulev Media
(13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E1.ru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Ngs.ru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Maximonline.ru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Wday.ru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8 901.3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2 608.2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2 557.3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1 498.3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3 775.4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1 073.9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1 085.9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1 118.1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В аудиторию ИД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Hearst Shkulev Media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Barnaul-rabota.ru, E1.ru, Elle.ru, Gilcom.ru, Kem-rabota.ru, Maximonline.ru, Ngs.ru, Nn.ru, Prm.ru, Psychologies.ru, Rabota55.ru, Starhit.ru, Wday.ru.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Hearst Shkulev Media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Elle.ru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Psychologies.ru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Starhit.ru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1 153.9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1 053.3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Ngs.ru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2 557.3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1 020.0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539.8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1 085.9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Relax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Форум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Туризм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Доска объявлений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395.9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Arabio.ru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Arabio.ru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She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Аудитория проектов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ИД </a:t>
            </a:r>
            <a:r>
              <a:rPr lang="ru-RU" dirty="0" err="1" smtClean="0"/>
              <a:t>Sanoma</a:t>
            </a:r>
            <a:r>
              <a:rPr lang="ru-RU" dirty="0" smtClean="0"/>
              <a:t> </a:t>
            </a:r>
            <a:r>
              <a:rPr lang="ru-RU" dirty="0" err="1" smtClean="0"/>
              <a:t>Independent</a:t>
            </a:r>
            <a:r>
              <a:rPr lang="ru-RU" dirty="0" smtClean="0"/>
              <a:t> </a:t>
            </a:r>
            <a:r>
              <a:rPr lang="ru-RU" dirty="0" err="1" smtClean="0"/>
              <a:t>Media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5013216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300827"/>
                <a:gridCol w="1300827"/>
                <a:gridCol w="1196779"/>
                <a:gridCol w="1196779"/>
                <a:gridCol w="11967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Sanoma Independent Media
(11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Vedomosti.ru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Cosmo.ru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Esquire.ru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7 408.1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4 264.5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1 793.1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1 214.5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829.2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2 849.9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7704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В аудиторию проектов ИД </a:t>
            </a:r>
            <a:r>
              <a:rPr lang="en-US" sz="1000" i="1" dirty="0" err="1" smtClean="0">
                <a:solidFill>
                  <a:schemeClr val="bg2"/>
                </a:solidFill>
                <a:cs typeface="Arial" charset="0"/>
              </a:rPr>
              <a:t>Sanoma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 Independent Media 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Cosmo.ru, Cosmoshopping.ru, Goodhouse.ru, Popmech.ru, RB.ru, Wedding-magazine.ru, Vedomosti.ru, Seemore.ru, Mhealth.ru, Esquire.ru, Nat-geo.ru.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Аудитория проектов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ИД </a:t>
            </a:r>
            <a:r>
              <a:rPr lang="ru-RU" dirty="0" err="1" smtClean="0"/>
              <a:t>Sanoma</a:t>
            </a:r>
            <a:r>
              <a:rPr lang="ru-RU" dirty="0" smtClean="0"/>
              <a:t> </a:t>
            </a:r>
            <a:r>
              <a:rPr lang="ru-RU" dirty="0" err="1" smtClean="0"/>
              <a:t>Independent</a:t>
            </a:r>
            <a:r>
              <a:rPr lang="ru-RU" dirty="0" smtClean="0"/>
              <a:t> </a:t>
            </a:r>
            <a:r>
              <a:rPr lang="ru-RU" dirty="0" err="1" smtClean="0"/>
              <a:t>Media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Mhealth.ru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Popmech.ru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Goodhouse.ru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Nat-geo.ru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"Бонниер Пабликейшенз"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048711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  <a:gridCol w="1620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Бонниер Пабликейшенз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Gastronom.ru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Supersadovnik.ru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1 570.0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1 244.3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"Бонниер Пабликейшенз" входят проекты: Gastronom.ru, Supersadovnik.ru.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КоммерсантЪ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Kommersant.ru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4 284.2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ИД Комсомольская Правда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804927" cy="5013216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Комсомольская Правда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Sovsport.ru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9 932.2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9 043.1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596.1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16.9%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3.1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16.9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4 000.6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3 510.3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623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208.3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1.2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11.2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751.7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72.0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0.3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В аудиторию проектов ИД Комсомольская Правда входят проекты: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Eg.ru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Kp.ru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Kp-Avto.ru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Sovsport.ru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9 043.1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928.4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Kp не включены в расчёт аудитории Kp.ru.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196779"/>
                <a:gridCol w="1196779"/>
                <a:gridCol w="1196779"/>
                <a:gridCol w="1300827"/>
                <a:gridCol w="1300827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Общество
(Общество)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
(Политика)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Происшествия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
(Происшествия)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9 043.1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2 572.4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1 779.5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1 054.7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52814"/>
                <a:gridCol w="1221085"/>
                <a:gridCol w="1221085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Шоу-бизнес
(Звёзды)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Экономика
(Экономика)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Культура
(Звёзды)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Наука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1 016.2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865.1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770.1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627.8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Auto.ru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4 294.0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1 761.4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Политика
(Политика)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Здоровье
(Здоровье)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ДТП
(Авто)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Телевизор "КП"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Сочи 2014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367.5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729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Фотогалереи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Москва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Sovsport.ru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57107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52814"/>
                <a:gridCol w="1212362"/>
                <a:gridCol w="1212362"/>
                <a:gridCol w="1212362"/>
                <a:gridCol w="1212362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Sovsport.ru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Наша Олимпиада</a:t>
                      </a: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Хоккей</a:t>
                      </a: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675.3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835.0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389.2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338.0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302.6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3.1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0.7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623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314.4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114.9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96.1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1.2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0.2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0.3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Sovsport.ru,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Sovsport.ru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Sovsport.ru,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Eg.ru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 и 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Шоу-Бизнес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596.1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Eg.ru,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"Семь дней"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"Семь дней"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7days.ru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1 632.0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1 563.5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"Семь дней" входят проекты: 7days.ru, Nomobile.ru.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"ТОП-50"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"ТОП-50"
(5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Woman.ru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Timeout.ru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Sobaka.ru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6 375.9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5 582.7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1 787.6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"ТОП-50" входят проекты: Gurman.ru, Sobaka.ru, Timeout.ru, Videoguide.ru, Woman.ru.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Эксперт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Эксперт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Expert.ru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Rusrep.ru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3 463.6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3 283.1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1 326.2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1 253.8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Эксперт входят проекты: Expert.ru, Fincake.ru, Rusrep.ru.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Интерфакс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911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Интерфакс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Interfax.ru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Interfax-russia.ru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Finmarket.ru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6 774.5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5 844.9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2 133.2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596.7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2 337.4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Интерфакс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Interfax.ru, Finmarket.ru, Interfax-russia.ru.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Корпорации Гуру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8" cy="4866912"/>
        </p:xfrm>
        <a:graphic>
          <a:graphicData uri="http://schemas.openxmlformats.org/drawingml/2006/table">
            <a:tbl>
              <a:tblPr/>
              <a:tblGrid>
                <a:gridCol w="1333540"/>
                <a:gridCol w="1360307"/>
                <a:gridCol w="1225073"/>
                <a:gridCol w="1225073"/>
                <a:gridCol w="1297859"/>
                <a:gridCol w="1225073"/>
                <a:gridCol w="1225073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Корпорация Гуру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Gameguru.ru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Onlineguru.ru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Carsguru.ru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Mobiguru.ru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2 414.1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701.2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Корпорации Гуру входят проекты: Carsguru.ru, Gameguru.ru, Mobiguru.ru, Onlineguru.ru.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Avito.ru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 по всем категориям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Стартовая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Транспорт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16 795.8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10 944.0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8 469.7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6 554.3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5 528.9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8 646.8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5 247.6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3 800.3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2 885.0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2 366.0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2 779.3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компании Afisha-Rambler-SUP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300827"/>
                <a:gridCol w="1300827"/>
                <a:gridCol w="1196779"/>
                <a:gridCol w="1196779"/>
                <a:gridCol w="11967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Afisha-Rambler-SUP
(20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LiveJournal.com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Rambler
(17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Lenta.ru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Gazeta.ru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25 180.0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14 249.1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11 488.9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8 681.4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8 590.9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15 519.9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6 825.4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6 504.9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4 092.7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3 867.8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6 385.1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2 954.0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931.8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33839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объединенной компании Afisha-Rambler-SUP,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Ролики Rambler не включены в расчет аудитории портала Rambler.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компании Afisha-Rambler-SUP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1109"/>
        </p:xfrm>
        <a:graphic>
          <a:graphicData uri="http://schemas.openxmlformats.org/drawingml/2006/table">
            <a:tbl>
              <a:tblPr/>
              <a:tblGrid>
                <a:gridCol w="1310885"/>
                <a:gridCol w="1337197"/>
                <a:gridCol w="1173762"/>
                <a:gridCol w="1482698"/>
                <a:gridCol w="1275810"/>
                <a:gridCol w="1173762"/>
                <a:gridCol w="11378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Afisha.ru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Autorambler.ru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Quto.ru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Price.ru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3 936.4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3 086.5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1 716.9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1 657.2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1 492.5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1 268.6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1 381.0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7704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объединенной компании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Afisha-Rambler-SUP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компании Afisha-Rambler-SUP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Eda.ru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Ferra.ru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Kanobu.ru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Motor.ru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1 458.2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1 317.1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1 279.8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983.5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809.5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объединенной компании Afisha-Rambler-SUP,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компании Afisha-Rambler-SUP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Letidor.ru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Redigo.ru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Ogl.ru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Fanat.ru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718.3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526.6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объединенной компании Afisha-Rambler-SUP,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Championat.com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644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548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на сайте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3 086.5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1 381.0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на сайте Championat не включены в расчёт аудитории Championat.com.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21085"/>
                <a:gridCol w="1252814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Rambler
(17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Результаты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11 488.9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8 225.5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6 836.6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3 871.3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2 468.9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6 504.9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4 893.9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2 597.5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1 341.6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2 954.0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2 336.4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1 435.5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1 228.6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Rambler не включены в расчет аудитории портала Rambler.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31622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Касса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Гороскопы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1 201.8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999.0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774.2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Top100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Софт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Аудио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LiveJournal.com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26525"/>
                <a:gridCol w="1353152"/>
                <a:gridCol w="1291032"/>
                <a:gridCol w="1291032"/>
                <a:gridCol w="1291032"/>
                <a:gridCol w="1187767"/>
                <a:gridCol w="1151461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LiveJournal.com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Блоги, пользователи без логина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Блоги, пользователи с логином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Сервисные страницы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14 249.1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13 764.9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1 177.5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925.1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369.2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6 825.4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6 318.8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1 770.2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77044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LiveJournal.com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портала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Afisha-Rambler-SUP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Lenta.ru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б.СССР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 России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 мире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Масс-медиа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8 681.4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4 703.8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4 127.3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3 185.8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2 573.3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4 092.7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2 026.6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1 726.2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1 331.1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1 048.2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Lenta.ru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портала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Afisha-Rambler-SUP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52814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Личные вещи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Бытовая электроника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Для дома и дачи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Хобби и отдых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4 224.4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4 178.6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4 121.4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3 994.6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3 295.8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1 567.7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1 671.0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1 619.5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1 481.8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Экономика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 высоком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Прогресс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2 479.1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2 401.4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1 693.3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1 328.8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1 095.8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1 316.2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Lenta.ru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портала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Afisha-Rambler-SUP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Из жизни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Сочи игры без преград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975.3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554416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Lenta.ru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 портала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Afisha-Rambler-SUP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валидным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редакции Newsru.com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31932"/>
                <a:gridCol w="1358667"/>
                <a:gridCol w="1223596"/>
                <a:gridCol w="1192608"/>
                <a:gridCol w="1296294"/>
                <a:gridCol w="1296294"/>
                <a:gridCol w="119260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Newsru.com
(5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Newsru.com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Inopressa.ru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Superstyle.ru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Newsmsk.ru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7 179.0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4 433.9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1 339.2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2 910.9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1 610.4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01268"/>
            <a:ext cx="7842448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 В аудиторию проектов объединенной редакции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Newsru.com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 входят проекты: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Inopressa.ru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Newsmsk.ru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Newsru.com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Superstyle.ru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Zagolovki.ru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валидным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Первый канал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1tv.ru*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1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4 939.7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4 085.3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1 380.4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1tv не включены в расчёт аудитории 1tv.ru.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1tv.ru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1tv.ru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Сайты передач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4 939.7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2 506.7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2 042.6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1 610.5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1tv.ru,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21085"/>
                <a:gridCol w="1252814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Холдинг РБК
(14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Utro.ru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Qip.ru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Rbcdaily.ru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18 225.0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11 923.3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5 576.5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4 678.4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4 393.8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9 773.2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6 144.3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1 807.2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1 677.0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3 073.6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6604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Проекты Ролики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Smotri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Loveplanet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// Партнеры сайта не включены в расчет аудитории холдинга РБК.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5888"/>
        </p:xfrm>
        <a:graphic>
          <a:graphicData uri="http://schemas.openxmlformats.org/drawingml/2006/table">
            <a:tbl>
              <a:tblPr/>
              <a:tblGrid>
                <a:gridCol w="1342912"/>
                <a:gridCol w="1369866"/>
                <a:gridCol w="1202439"/>
                <a:gridCol w="1233683"/>
                <a:gridCol w="1233683"/>
                <a:gridCol w="1202439"/>
                <a:gridCol w="13069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Smotri*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Smotri.com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Loveplanet.ru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3 349.1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2 171.0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1 908.1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1 662.2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1 316.9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1 046.8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Проекты Ролики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Smotri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Loveplanet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// Партнеры сайта не включены в расчет аудитории холдинга РБК.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52814"/>
                <a:gridCol w="1221085"/>
                <a:gridCol w="1221085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Loveplanet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Readme.ru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Rbctv.ru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Relax.ru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Anekdot.ru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919.7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615.6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521.8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Проекты Ролики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Smotri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Loveplanet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// Партнеры сайта не включены в расчет аудитории холдинга РБК.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Rbc.ru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31622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Стиль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Личные 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11 923.3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3 023.6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1 647.3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1 439.0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6 144.3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1 044.0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Rbc.ru,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Qip.ru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Qip.ru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5ballov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4 678.4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1 086.9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872.1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839.9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1 807.2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Qip.ru,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Животные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Для бизнеса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2 831.5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2 194.8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1 416.9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Qip.ru холдинга РБК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Форумы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Aeterna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Открытки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377.2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Qip.ru,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РИА Новости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РИА Новости
(7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Inosmi.ru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1prime.ru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13 845.1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12 252.1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3 054.7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2 915.1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2 307.6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6 795.4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5 724.0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1 684.4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1 332.1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РИА Новости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Inosmi.ru, Ria.ru, Riarealty.ru, Rsport.ru, Inmsk.ru, Mn.ru, 1prime.ru.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РИА Новости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Riarealty.ru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Inmsk.ru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842.5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Ria.ru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12 252.1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5 724.0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1 332.1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Ria не включены в расчёт аудитории Ria.ru.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СТС Медиа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879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СТС Медиа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Ctc.ru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2 328.0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1 290.4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СТС Медиа входят проекты: Ctc.ru, Domashniy.ru, Videomore.ru.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Videomore.ru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2 769.4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Videomore не включены в расчёт аудитории Videomore.ru.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Videomore.ru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Сериалы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Videomore.ru,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Domashniy.ru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1 543.8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Domashniy не включены в расчёт аудитории Domashniy.ru.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ТНТ-Телесеть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654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ТНТ-Телесеть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Tnt-online.ru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Dom2.ru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2 696.3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2 053.9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863.3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1 204.4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ТНТ-Телесеть входят проекты: Dom2.ru, Tnt-online.ru.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Ю-ТВ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Ю-ТВ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U-tv.ru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621.9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Ю-ТВ входят проекты: Clipyou.ru, Muz-tv.ru, Topmodel-muz.tv, U-tv.ru.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Baby.ru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Baby.ru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4 889.6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Яндекс
(31 проект)*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Картинки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36 007.1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30 749.4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30 729.0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20 605.5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17 883.9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30 931.9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25 500.6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24 689.7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11 824.4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12 373.2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20 183.3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16 152.3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13 966.7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3 290.5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6 096.4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Яндекса не включены в расчет аудитории портала Яндекс.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 &amp; Пробки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Видео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Маркет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17 784.5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17 288.1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16 272.2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6 125.4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14 189.1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11 691.7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8 466.7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7 806.5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2 165.3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6 209.5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4 715.1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2 007.1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1 489.6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Яндекса не включены в расчет аудитории портала Яндекс.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Словари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Музыка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12 567.7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8 453.5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7 999.8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6 562.1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4 471.2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7 314.8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3 103.4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3 876.0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2 281.8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1 642.8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2 517.9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Расписания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Афиша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Я.ру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4 011.0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3 855.6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3 698.4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3 238.4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3 077.8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1 611.0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1 196.9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1 217.6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1 071.3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Деньги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Народ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www.ya.ru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2 866.1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2 511.6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2 333.8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2 036.9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1 509.0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1 329.1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Каталог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 по блогам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Круг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Компания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1 406.0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892.6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842.3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Аудитория рекламных сетей 
Март 2014</a:t>
            </a:r>
            <a:endParaRPr lang="ru-RU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914400" y="5445125"/>
            <a:ext cx="64008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Результаты Панельного исследования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Mediatoday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720608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38033"/>
                <a:gridCol w="1206679"/>
                <a:gridCol w="1311588"/>
                <a:gridCol w="1206679"/>
                <a:gridCol w="12066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Mediatoday
(4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сети)*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VideoInteractive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Otclick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Videoroll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16 480.6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9 998.8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9 554.9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5 739.4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3 968.8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7 550.3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4 001.3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3 788.6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2 051.9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1 829.1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Mediatoday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рекламные сети: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VideoClick, Videoroll, VideoInteractive, Otclick.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VideoClick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СМИ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Женские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9 998.8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5 985.3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3 630.0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2 739.5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4 001.3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2 386.1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VideoClick,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VideoInteractive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VideoInteractive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СМИ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Женские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9 554.9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7 066.6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2 804.5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1 065.5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3 788.6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2 830.6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VideoInteractive,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Babyblog.ru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Babyblog.ru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4 359.9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1 449.6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Otclick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Otclick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Hi-Tech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Туризм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Бизнес/Финансы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5 739.4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2 815.9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2 335.4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2 154.2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2 051.9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Otclick,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Videoroll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Videoroll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Кино, 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Новости, 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3 968.8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2 234.0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1 393.7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603.0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Videoroll,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Soloway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Soloway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30 182.8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23 955.1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11 779.7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Vitpc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983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Vitpc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Развлечение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9 540.4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7 579.2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2 669.0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642.7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2 712.5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Vitpc,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00113" y="4437063"/>
            <a:ext cx="7772400" cy="1470025"/>
          </a:xfrm>
        </p:spPr>
        <p:txBody>
          <a:bodyPr anchor="t"/>
          <a:lstStyle/>
          <a:p>
            <a:r>
              <a:rPr lang="ru-RU" dirty="0"/>
              <a:t>Описание исследования</a:t>
            </a:r>
          </a:p>
        </p:txBody>
      </p:sp>
      <p:sp>
        <p:nvSpPr>
          <p:cNvPr id="17" name="Rectangle 3"/>
          <p:cNvSpPr txBox="1">
            <a:spLocks noChangeArrowheads="1"/>
          </p:cNvSpPr>
          <p:nvPr/>
        </p:nvSpPr>
        <p:spPr>
          <a:xfrm>
            <a:off x="914400" y="5389562"/>
            <a:ext cx="6400800" cy="554038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ru-RU" dirty="0" smtClean="0">
                <a:solidFill>
                  <a:schemeClr val="tx2"/>
                </a:solidFill>
                <a:latin typeface="+mn-lt"/>
              </a:rPr>
              <a:t>Приложение</a:t>
            </a:r>
            <a:endParaRPr lang="ru-RU" dirty="0">
              <a:solidFill>
                <a:schemeClr val="tx2"/>
              </a:solidFill>
              <a:latin typeface="+mn-lt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/>
              <a:t>TNS Web Index</a:t>
            </a:r>
            <a:r>
              <a:rPr lang="ru-RU"/>
              <a:t>: </a:t>
            </a:r>
            <a:br>
              <a:rPr lang="ru-RU"/>
            </a:br>
            <a:r>
              <a:rPr lang="ru-RU"/>
              <a:t>Общая структура проекта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1268760"/>
            <a:ext cx="8489950" cy="4800600"/>
          </a:xfrm>
        </p:spPr>
        <p:txBody>
          <a:bodyPr/>
          <a:lstStyle/>
          <a:p>
            <a:r>
              <a:rPr lang="en-US" sz="1600" dirty="0"/>
              <a:t>On-line</a:t>
            </a:r>
            <a:r>
              <a:rPr lang="ru-RU" sz="1600" dirty="0"/>
              <a:t> панель</a:t>
            </a:r>
            <a:endParaRPr lang="en-US" sz="1600" dirty="0"/>
          </a:p>
          <a:p>
            <a:pPr lvl="1"/>
            <a:r>
              <a:rPr lang="ru-RU" sz="1600" dirty="0"/>
              <a:t>Измерение объема и социально-демографической структуры аудитории </a:t>
            </a:r>
            <a:r>
              <a:rPr lang="ru-RU" sz="1600" u="sng" dirty="0"/>
              <a:t>сайтов и их </a:t>
            </a:r>
            <a:r>
              <a:rPr lang="ru-RU" sz="1600" u="sng" dirty="0" smtClean="0"/>
              <a:t>разделов, а также рекламных сетей</a:t>
            </a:r>
            <a:endParaRPr lang="ru-RU" sz="1600" u="sng" dirty="0"/>
          </a:p>
          <a:p>
            <a:endParaRPr lang="ru-RU" sz="1600" dirty="0"/>
          </a:p>
          <a:p>
            <a:r>
              <a:rPr lang="ru-RU" sz="1600" dirty="0"/>
              <a:t>Установочное исследование</a:t>
            </a:r>
            <a:endParaRPr lang="en-US" sz="1600" dirty="0"/>
          </a:p>
          <a:p>
            <a:pPr lvl="1"/>
            <a:r>
              <a:rPr lang="ru-RU" sz="1600" dirty="0"/>
              <a:t>Измерение объема и структуры аудитории Интернета </a:t>
            </a:r>
            <a:r>
              <a:rPr lang="ru-RU" sz="1600" u="sng" dirty="0"/>
              <a:t>в целом</a:t>
            </a:r>
          </a:p>
          <a:p>
            <a:pPr lvl="2"/>
            <a:r>
              <a:rPr lang="ru-RU" sz="1600" dirty="0"/>
              <a:t>…для получения информации о генеральной совокупности и структуре </a:t>
            </a:r>
            <a:r>
              <a:rPr lang="en-US" sz="1600" dirty="0"/>
              <a:t>on-line </a:t>
            </a:r>
            <a:r>
              <a:rPr lang="en-US" sz="1600" dirty="0" smtClean="0"/>
              <a:t>site-centric </a:t>
            </a:r>
            <a:r>
              <a:rPr lang="ru-RU" sz="1600" dirty="0" smtClean="0"/>
              <a:t>панели</a:t>
            </a:r>
            <a:endParaRPr lang="en-US" sz="1600" dirty="0"/>
          </a:p>
          <a:p>
            <a:endParaRPr lang="ru-RU" sz="1600" dirty="0"/>
          </a:p>
          <a:p>
            <a:r>
              <a:rPr lang="ru-RU" sz="1600" dirty="0" smtClean="0"/>
              <a:t>Счетчик</a:t>
            </a:r>
          </a:p>
          <a:p>
            <a:pPr lvl="1"/>
            <a:r>
              <a:rPr lang="ru-RU" sz="1600" u="sng" dirty="0" smtClean="0"/>
              <a:t>Техническое</a:t>
            </a:r>
            <a:r>
              <a:rPr lang="ru-RU" sz="1600" dirty="0" smtClean="0"/>
              <a:t> обеспечение </a:t>
            </a:r>
            <a:r>
              <a:rPr lang="en-US" sz="1600" dirty="0" smtClean="0"/>
              <a:t>site-centric </a:t>
            </a:r>
            <a:r>
              <a:rPr lang="ru-RU" sz="1600" dirty="0" smtClean="0"/>
              <a:t>панели</a:t>
            </a:r>
            <a:endParaRPr lang="en-US" sz="1600" dirty="0" smtClean="0"/>
          </a:p>
          <a:p>
            <a:pPr lvl="1"/>
            <a:r>
              <a:rPr lang="ru-RU" sz="1600" dirty="0" smtClean="0"/>
              <a:t>Сбор данных о посещаемости сайта для </a:t>
            </a:r>
            <a:r>
              <a:rPr lang="ru-RU" sz="1600" u="sng" dirty="0" smtClean="0"/>
              <a:t>контроля</a:t>
            </a:r>
            <a:r>
              <a:rPr lang="ru-RU" sz="1600" dirty="0" smtClean="0"/>
              <a:t> данных панельного измерения</a:t>
            </a:r>
            <a:endParaRPr lang="en-US" sz="1600" dirty="0" smtClean="0"/>
          </a:p>
          <a:p>
            <a:pPr lvl="1"/>
            <a:endParaRPr lang="ru-RU" sz="1600" dirty="0" smtClean="0"/>
          </a:p>
          <a:p>
            <a:pPr marL="366713" lvl="1"/>
            <a:r>
              <a:rPr lang="en-US" sz="1600" dirty="0" smtClean="0">
                <a:ea typeface="+mn-ea"/>
                <a:cs typeface="+mn-cs"/>
              </a:rPr>
              <a:t>Research Bar</a:t>
            </a:r>
          </a:p>
          <a:p>
            <a:pPr marL="725488" lvl="2"/>
            <a:r>
              <a:rPr lang="ru-RU" sz="1600" dirty="0" smtClean="0"/>
              <a:t>Программное обеспечение на компьютерах </a:t>
            </a:r>
            <a:r>
              <a:rPr lang="en-US" sz="1600" dirty="0" smtClean="0"/>
              <a:t>user-centric </a:t>
            </a:r>
            <a:r>
              <a:rPr lang="ru-RU" sz="1600" dirty="0" smtClean="0"/>
              <a:t>панели</a:t>
            </a:r>
            <a:endParaRPr lang="en-US" sz="1600" dirty="0" smtClean="0"/>
          </a:p>
          <a:p>
            <a:pPr marL="725488" lvl="2"/>
            <a:r>
              <a:rPr lang="ru-RU" sz="1600" dirty="0" smtClean="0">
                <a:solidFill>
                  <a:srgbClr val="292929"/>
                </a:solidFill>
              </a:rPr>
              <a:t>Сбор данных об </a:t>
            </a:r>
            <a:r>
              <a:rPr lang="ru-RU" sz="1600" dirty="0" err="1" smtClean="0">
                <a:solidFill>
                  <a:srgbClr val="292929"/>
                </a:solidFill>
              </a:rPr>
              <a:t>онлайн-активности</a:t>
            </a:r>
            <a:r>
              <a:rPr lang="ru-RU" sz="1600" dirty="0" smtClean="0">
                <a:solidFill>
                  <a:srgbClr val="292929"/>
                </a:solidFill>
              </a:rPr>
              <a:t> </a:t>
            </a:r>
            <a:r>
              <a:rPr lang="ru-RU" sz="1600" dirty="0" err="1" smtClean="0">
                <a:solidFill>
                  <a:srgbClr val="292929"/>
                </a:solidFill>
              </a:rPr>
              <a:t>панелистов</a:t>
            </a:r>
            <a:r>
              <a:rPr lang="ru-RU" sz="1600" dirty="0" smtClean="0">
                <a:solidFill>
                  <a:srgbClr val="292929"/>
                </a:solidFill>
              </a:rPr>
              <a:t> (</a:t>
            </a:r>
            <a:r>
              <a:rPr lang="en-US" sz="1600" dirty="0" smtClean="0">
                <a:solidFill>
                  <a:srgbClr val="292929"/>
                </a:solidFill>
              </a:rPr>
              <a:t>“</a:t>
            </a:r>
            <a:r>
              <a:rPr lang="en-US" sz="1600" dirty="0" err="1" smtClean="0">
                <a:solidFill>
                  <a:srgbClr val="292929"/>
                </a:solidFill>
              </a:rPr>
              <a:t>clickstream</a:t>
            </a:r>
            <a:r>
              <a:rPr lang="en-US" sz="1600" dirty="0" smtClean="0">
                <a:solidFill>
                  <a:srgbClr val="292929"/>
                </a:solidFill>
              </a:rPr>
              <a:t>”)</a:t>
            </a:r>
            <a:endParaRPr lang="ru-RU" sz="1600" dirty="0" smtClean="0">
              <a:solidFill>
                <a:srgbClr val="292929"/>
              </a:solidFill>
            </a:endParaRPr>
          </a:p>
          <a:p>
            <a:pPr marL="366713" lvl="1"/>
            <a:endParaRPr lang="ru-RU" sz="2000" dirty="0" smtClean="0"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195</a:t>
            </a:fld>
            <a:endParaRPr lang="ru-RU" dirty="0">
              <a:solidFill>
                <a:srgbClr val="E02A8F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3" name="Rectangle 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8313" y="3769196"/>
            <a:ext cx="8489950" cy="2324100"/>
          </a:xfrm>
        </p:spPr>
        <p:txBody>
          <a:bodyPr/>
          <a:lstStyle/>
          <a:p>
            <a:r>
              <a:rPr lang="ru-RU" sz="1600" dirty="0"/>
              <a:t>Контролируемые параметры панели:</a:t>
            </a:r>
          </a:p>
          <a:p>
            <a:pPr lvl="1"/>
            <a:r>
              <a:rPr lang="ru-RU" sz="1600" dirty="0"/>
              <a:t>Пол</a:t>
            </a:r>
          </a:p>
          <a:p>
            <a:pPr lvl="1"/>
            <a:r>
              <a:rPr lang="ru-RU" sz="1600" dirty="0"/>
              <a:t>Возраст</a:t>
            </a:r>
          </a:p>
          <a:p>
            <a:pPr lvl="1"/>
            <a:r>
              <a:rPr lang="ru-RU" sz="1600" dirty="0"/>
              <a:t>Количество человек в семье</a:t>
            </a:r>
            <a:endParaRPr lang="en-US" sz="1600" dirty="0"/>
          </a:p>
          <a:p>
            <a:pPr lvl="1"/>
            <a:r>
              <a:rPr lang="ru-RU" sz="1600" dirty="0"/>
              <a:t>Размер города</a:t>
            </a:r>
          </a:p>
          <a:p>
            <a:pPr lvl="1"/>
            <a:r>
              <a:rPr lang="ru-RU" sz="1600" dirty="0"/>
              <a:t>Федеральный округ</a:t>
            </a:r>
          </a:p>
          <a:p>
            <a:pPr lvl="1"/>
            <a:r>
              <a:rPr lang="ru-RU" sz="1600" dirty="0"/>
              <a:t>Место использования </a:t>
            </a:r>
            <a:r>
              <a:rPr lang="ru-RU" sz="1600" dirty="0" smtClean="0"/>
              <a:t>Интернета </a:t>
            </a:r>
            <a:r>
              <a:rPr lang="ru-RU" sz="1600" dirty="0"/>
              <a:t>(дом / работа / дом</a:t>
            </a:r>
            <a:r>
              <a:rPr lang="en-US" sz="1600" dirty="0"/>
              <a:t>&amp;</a:t>
            </a:r>
            <a:r>
              <a:rPr lang="ru-RU" sz="1600" dirty="0"/>
              <a:t>работа)</a:t>
            </a:r>
          </a:p>
          <a:p>
            <a:pPr lvl="1"/>
            <a:r>
              <a:rPr lang="ru-RU" sz="1600" dirty="0" smtClean="0"/>
              <a:t>Использование смартфонов или планшетов для выхода в Интернет </a:t>
            </a:r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pPr lvl="0"/>
            <a:r>
              <a:rPr lang="en-US" dirty="0"/>
              <a:t>On-line </a:t>
            </a:r>
            <a:r>
              <a:rPr lang="ru-RU" dirty="0"/>
              <a:t>панель: </a:t>
            </a:r>
            <a:br>
              <a:rPr lang="ru-RU" dirty="0"/>
            </a:br>
            <a:r>
              <a:rPr lang="ru-RU" dirty="0"/>
              <a:t>Основные </a:t>
            </a:r>
            <a:r>
              <a:rPr lang="ru-RU" dirty="0" smtClean="0"/>
              <a:t>параметры</a:t>
            </a:r>
            <a:r>
              <a:rPr lang="en-US" dirty="0" smtClean="0"/>
              <a:t>. </a:t>
            </a:r>
            <a:r>
              <a:rPr lang="ru-RU" dirty="0" smtClean="0">
                <a:latin typeface="Arial" pitchFamily="34" charset="0"/>
              </a:rPr>
              <a:t>Россия 100 000+ </a:t>
            </a:r>
            <a:endParaRPr lang="ru-RU" dirty="0"/>
          </a:p>
        </p:txBody>
      </p:sp>
      <p:sp>
        <p:nvSpPr>
          <p:cNvPr id="18464" name="Rectangle 28"/>
          <p:cNvSpPr>
            <a:spLocks noChangeArrowheads="1"/>
          </p:cNvSpPr>
          <p:nvPr/>
        </p:nvSpPr>
        <p:spPr bwMode="auto">
          <a:xfrm>
            <a:off x="898525" y="6453188"/>
            <a:ext cx="5113338" cy="381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base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808080"/>
                </a:solidFill>
              </a:rPr>
              <a:t>Россия 100 000+ </a:t>
            </a:r>
            <a:r>
              <a:rPr lang="en-US" sz="1000" i="1" dirty="0" smtClean="0">
                <a:solidFill>
                  <a:srgbClr val="808080"/>
                </a:solidFill>
              </a:rPr>
              <a:t> –</a:t>
            </a:r>
            <a:r>
              <a:rPr lang="ru-RU" sz="1000" i="1" dirty="0" smtClean="0">
                <a:solidFill>
                  <a:srgbClr val="808080"/>
                </a:solidFill>
              </a:rPr>
              <a:t> </a:t>
            </a:r>
            <a:r>
              <a:rPr lang="ru-RU" sz="1000" i="1" dirty="0">
                <a:solidFill>
                  <a:srgbClr val="808080"/>
                </a:solidFill>
              </a:rPr>
              <a:t>постоянные жители городов РФ с численностью населения не менее 100 тыс.чел.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196</a:t>
            </a:fld>
            <a:endParaRPr lang="ru-RU" dirty="0">
              <a:solidFill>
                <a:srgbClr val="E02A8F"/>
              </a:solidFill>
            </a:endParaRPr>
          </a:p>
        </p:txBody>
      </p:sp>
      <p:graphicFrame>
        <p:nvGraphicFramePr>
          <p:cNvPr id="7" name="Table_1"/>
          <p:cNvGraphicFramePr>
            <a:graphicFrameLocks/>
          </p:cNvGraphicFramePr>
          <p:nvPr/>
        </p:nvGraphicFramePr>
        <p:xfrm>
          <a:off x="467420" y="1556792"/>
          <a:ext cx="6106418" cy="1728192"/>
        </p:xfrm>
        <a:graphic>
          <a:graphicData uri="http://schemas.openxmlformats.org/drawingml/2006/table">
            <a:tbl>
              <a:tblPr/>
              <a:tblGrid>
                <a:gridCol w="3024460"/>
                <a:gridCol w="3081958"/>
              </a:tblGrid>
              <a:tr h="611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12-64 лет, пользуются Интернетом дома и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или на работе</a:t>
                      </a:r>
                    </a:p>
                  </a:txBody>
                  <a:tcPr marL="18000" marR="18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4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Генеральная совокупность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39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910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тыс.чел.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4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On-line панель в Марте 2014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11 919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человек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68313" y="1281112"/>
            <a:ext cx="8489950" cy="4967288"/>
          </a:xfrm>
          <a:ln/>
        </p:spPr>
        <p:txBody>
          <a:bodyPr/>
          <a:lstStyle/>
          <a:p>
            <a:pPr>
              <a:lnSpc>
                <a:spcPct val="95000"/>
              </a:lnSpc>
            </a:pPr>
            <a:r>
              <a:rPr lang="ru-RU" sz="1500" dirty="0" smtClean="0">
                <a:solidFill>
                  <a:schemeClr val="accent1"/>
                </a:solidFill>
              </a:rPr>
              <a:t>Россия 100 000+ </a:t>
            </a:r>
            <a:r>
              <a:rPr lang="en-US" sz="1500" dirty="0" smtClean="0"/>
              <a:t>–</a:t>
            </a:r>
            <a:r>
              <a:rPr lang="ru-RU" sz="1500" dirty="0" smtClean="0">
                <a:solidFill>
                  <a:schemeClr val="accent1"/>
                </a:solidFill>
              </a:rPr>
              <a:t> </a:t>
            </a:r>
            <a:r>
              <a:rPr lang="ru-RU" sz="1500" dirty="0"/>
              <a:t>постоянные жители городов РФ с численностью населения не менее 100 тыс.чел</a:t>
            </a:r>
            <a:r>
              <a:rPr lang="ru-RU" sz="1500" dirty="0" smtClean="0"/>
              <a:t>.</a:t>
            </a:r>
            <a:r>
              <a:rPr lang="en-US" sz="1500" dirty="0" smtClean="0"/>
              <a:t> </a:t>
            </a:r>
            <a:endParaRPr lang="ru-RU" sz="1500" dirty="0"/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Monthly Reach</a:t>
            </a:r>
            <a:r>
              <a:rPr lang="en-US" sz="1500" dirty="0"/>
              <a:t> – </a:t>
            </a:r>
            <a:r>
              <a:rPr lang="ru-RU" sz="1500" dirty="0"/>
              <a:t>количество человек, заходивших на сайт (проект, раздел) хотя бы 1 раз за месяц</a:t>
            </a:r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Weekly Reach</a:t>
            </a:r>
            <a:r>
              <a:rPr lang="en-US" sz="1500" dirty="0"/>
              <a:t> – </a:t>
            </a:r>
            <a:r>
              <a:rPr lang="ru-RU" sz="1500" dirty="0"/>
              <a:t>среднее количество человек, заходивших на сайт (проект, раздел) хотя бы 1 раз за неделю</a:t>
            </a:r>
            <a:r>
              <a:rPr lang="en-US" sz="1500" dirty="0"/>
              <a:t>. </a:t>
            </a:r>
            <a:r>
              <a:rPr lang="ru-RU" sz="1500" dirty="0"/>
              <a:t>Месяц разбивается на интервалы из 7ми дней (искусственные недели), начиная с первого дня месяца. Далее рассчитывается средний арифметический охват семидневных интервалов, входящих в месяц. Если месяц не кратен семи, т.е. в состав периода попадает неполная искусственная неделя, в расчёте обрабатывается только полные семидневные интервалы, входящие в месяц.</a:t>
            </a:r>
            <a:endParaRPr lang="en-US" sz="1500" dirty="0"/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Daily Reach</a:t>
            </a:r>
            <a:r>
              <a:rPr lang="en-US" sz="1500" dirty="0"/>
              <a:t> – </a:t>
            </a:r>
            <a:r>
              <a:rPr lang="ru-RU" sz="1500" dirty="0"/>
              <a:t>среднее количество человек, заходивших на сайт (проект, раздел) хотя бы 1 раз за день из </a:t>
            </a:r>
            <a:r>
              <a:rPr lang="ru-RU" sz="1500" dirty="0" smtClean="0"/>
              <a:t>периода</a:t>
            </a:r>
          </a:p>
          <a:p>
            <a:pPr>
              <a:lnSpc>
                <a:spcPct val="95000"/>
              </a:lnSpc>
            </a:pPr>
            <a:r>
              <a:rPr lang="en-US" sz="1500" dirty="0" smtClean="0">
                <a:solidFill>
                  <a:schemeClr val="accent1"/>
                </a:solidFill>
              </a:rPr>
              <a:t>Frequency</a:t>
            </a:r>
            <a:r>
              <a:rPr lang="en-US" sz="1500" dirty="0" smtClean="0"/>
              <a:t> – </a:t>
            </a:r>
            <a:r>
              <a:rPr lang="ru-RU" sz="1500" dirty="0" smtClean="0"/>
              <a:t>среднее количество контактов аудитории с сайтом за месяц</a:t>
            </a:r>
          </a:p>
          <a:p>
            <a:pPr>
              <a:lnSpc>
                <a:spcPct val="95000"/>
              </a:lnSpc>
            </a:pPr>
            <a:r>
              <a:rPr lang="en-US" sz="1500" dirty="0" smtClean="0">
                <a:solidFill>
                  <a:schemeClr val="accent1"/>
                </a:solidFill>
              </a:rPr>
              <a:t>Average </a:t>
            </a:r>
            <a:r>
              <a:rPr lang="en-US" sz="1500" dirty="0">
                <a:solidFill>
                  <a:schemeClr val="accent1"/>
                </a:solidFill>
              </a:rPr>
              <a:t>Weekly Frequency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контактов аудитории с сайтом за неделю</a:t>
            </a:r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Daily Frequency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контактов аудитории с сайтом за сутки</a:t>
            </a:r>
            <a:endParaRPr lang="en-US" sz="1500" dirty="0"/>
          </a:p>
          <a:p>
            <a:pPr>
              <a:lnSpc>
                <a:spcPct val="95000"/>
              </a:lnSpc>
            </a:pPr>
            <a:r>
              <a:rPr lang="ru-RU" sz="1500" dirty="0" err="1">
                <a:solidFill>
                  <a:schemeClr val="accent1"/>
                </a:solidFill>
              </a:rPr>
              <a:t>Average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Minutes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per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Day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минут, проведённых одним человеком на сайте за сутки</a:t>
            </a:r>
          </a:p>
          <a:p>
            <a:pPr>
              <a:lnSpc>
                <a:spcPct val="95000"/>
              </a:lnSpc>
            </a:pPr>
            <a:r>
              <a:rPr lang="ru-RU" sz="1500" dirty="0" smtClean="0"/>
              <a:t>Таблицы </a:t>
            </a:r>
            <a:r>
              <a:rPr lang="ru-RU" sz="1500" dirty="0"/>
              <a:t>с социально-демографическими характеристиками аудиторий </a:t>
            </a:r>
            <a:br>
              <a:rPr lang="ru-RU" sz="1500" dirty="0"/>
            </a:br>
            <a:r>
              <a:rPr lang="ru-RU" sz="1500" dirty="0"/>
              <a:t>см. в одноименном файле </a:t>
            </a:r>
            <a:r>
              <a:rPr lang="en-US" sz="1500" dirty="0"/>
              <a:t>Excel</a:t>
            </a:r>
            <a:r>
              <a:rPr lang="ru-RU" sz="1500" dirty="0"/>
              <a:t>.</a:t>
            </a:r>
          </a:p>
        </p:txBody>
      </p:sp>
      <p:sp>
        <p:nvSpPr>
          <p:cNvPr id="2048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ru-RU" dirty="0"/>
              <a:t>Определения</a:t>
            </a:r>
            <a:r>
              <a:rPr lang="en-US" dirty="0"/>
              <a:t> </a:t>
            </a:r>
            <a:r>
              <a:rPr lang="ru-RU" dirty="0"/>
              <a:t>и комментарии</a:t>
            </a:r>
          </a:p>
        </p:txBody>
      </p:sp>
      <p:sp>
        <p:nvSpPr>
          <p:cNvPr id="20484" name="Line 4"/>
          <p:cNvSpPr>
            <a:spLocks noChangeShapeType="1"/>
          </p:cNvSpPr>
          <p:nvPr/>
        </p:nvSpPr>
        <p:spPr bwMode="auto">
          <a:xfrm>
            <a:off x="719138" y="1752600"/>
            <a:ext cx="8097837" cy="0"/>
          </a:xfrm>
          <a:prstGeom prst="line">
            <a:avLst/>
          </a:prstGeom>
          <a:noFill/>
          <a:ln w="3175">
            <a:solidFill>
              <a:schemeClr val="accent1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292929"/>
              </a:solidFill>
            </a:endParaRPr>
          </a:p>
        </p:txBody>
      </p:sp>
      <p:sp>
        <p:nvSpPr>
          <p:cNvPr id="20485" name="Line 5"/>
          <p:cNvSpPr>
            <a:spLocks noChangeShapeType="1"/>
          </p:cNvSpPr>
          <p:nvPr/>
        </p:nvSpPr>
        <p:spPr bwMode="auto">
          <a:xfrm>
            <a:off x="762000" y="5589240"/>
            <a:ext cx="8097837" cy="0"/>
          </a:xfrm>
          <a:prstGeom prst="line">
            <a:avLst/>
          </a:prstGeom>
          <a:noFill/>
          <a:ln w="3175">
            <a:solidFill>
              <a:schemeClr val="accent1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292929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197</a:t>
            </a:fld>
            <a:endParaRPr lang="ru-RU">
              <a:solidFill>
                <a:srgbClr val="E02A8F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Как читать таблицы отчета: </a:t>
            </a:r>
            <a:r>
              <a:rPr lang="ru-RU" u="sng" dirty="0" smtClean="0"/>
              <a:t>Пример</a:t>
            </a:r>
            <a:r>
              <a:rPr lang="ru-RU" sz="2000" dirty="0" smtClean="0">
                <a:solidFill>
                  <a:schemeClr val="accent1"/>
                </a:solidFill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77467"/>
          <a:ext cx="8569075" cy="4757589"/>
        </p:xfrm>
        <a:graphic>
          <a:graphicData uri="http://schemas.openxmlformats.org/drawingml/2006/table">
            <a:tbl>
              <a:tblPr/>
              <a:tblGrid>
                <a:gridCol w="1344611"/>
                <a:gridCol w="1371600"/>
                <a:gridCol w="1244352"/>
                <a:gridCol w="4608512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X 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400.0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400 тысяч жителей городов России 100 000+ в возрасте 12-64 лет зашли на страницы проекта Х хотя бы 1 раз за март 2014 (с домашних либо рабочих компьютеров)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5.6% населения России 100 000+ 12-64 года хотя бы один раз за март 2014 зашли на проект Х (с домашних либо рабочих компьютеров)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марте 2014, каждый посетитель проекта Х загружал в среднем 16 страниц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марта 2014 аудитория проекта Х составляла 160 тысяч человек в возрасте 12-64 года (заходивших из дома или с работы)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2.3%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марта 2014 аудитория проекта Х составляла 2.3% от населения России 100 000+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марта 2014, каждый посетитель проекта Х загружал в среднем по 12 страниц  в неделю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Средняя аудитория в день в марте 2014 для проекта Х составила 36 тысяч человек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0.5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Средняя аудитория в день в марте 2014 для проекта Х составила  0.5% от населения России 100 000+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среднем в марте 2014 посетитель проекта Х загружал по 7 страниц в день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среднем в марте 2014 посетитель находился на страницах проекта Х две минуты в день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200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  <p:sp>
        <p:nvSpPr>
          <p:cNvPr id="6" name="Rectangle 28"/>
          <p:cNvSpPr>
            <a:spLocks noChangeArrowheads="1"/>
          </p:cNvSpPr>
          <p:nvPr/>
        </p:nvSpPr>
        <p:spPr bwMode="auto">
          <a:xfrm>
            <a:off x="898525" y="6453188"/>
            <a:ext cx="5113338" cy="381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base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808080"/>
                </a:solidFill>
              </a:rPr>
              <a:t>Россия 100 000+ </a:t>
            </a:r>
            <a:r>
              <a:rPr lang="en-US" sz="1000" i="1" smtClean="0">
                <a:solidFill>
                  <a:srgbClr val="808080"/>
                </a:solidFill>
              </a:rPr>
              <a:t> –</a:t>
            </a:r>
            <a:r>
              <a:rPr lang="ru-RU" sz="1000" i="1" dirty="0" smtClean="0">
                <a:solidFill>
                  <a:srgbClr val="808080"/>
                </a:solidFill>
              </a:rPr>
              <a:t> </a:t>
            </a:r>
            <a:r>
              <a:rPr lang="ru-RU" sz="1000" i="1" dirty="0">
                <a:solidFill>
                  <a:srgbClr val="808080"/>
                </a:solidFill>
              </a:rPr>
              <a:t>постоянные жители городов РФ с численностью населения не менее 100 тыс.чел.</a:t>
            </a:r>
          </a:p>
        </p:txBody>
      </p:sp>
      <p:sp>
        <p:nvSpPr>
          <p:cNvPr id="7" name="Title_1"/>
          <p:cNvSpPr txBox="1">
            <a:spLocks noChangeArrowheads="1"/>
          </p:cNvSpPr>
          <p:nvPr/>
        </p:nvSpPr>
        <p:spPr bwMode="auto">
          <a:xfrm>
            <a:off x="457200" y="381000"/>
            <a:ext cx="8534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smtClean="0">
                <a:ln>
                  <a:noFill/>
                </a:ln>
                <a:solidFill>
                  <a:srgbClr val="E02A8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Аудитория Проекта X в Марте 2014, Россия 100 000+, 12-64 лет</a:t>
            </a:r>
            <a:endParaRPr kumimoji="0" lang="ru-RU" sz="2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00113" y="3559175"/>
            <a:ext cx="7772400" cy="1470025"/>
          </a:xfrm>
        </p:spPr>
        <p:txBody>
          <a:bodyPr anchor="t"/>
          <a:lstStyle/>
          <a:p>
            <a:r>
              <a:rPr lang="ru-RU" sz="2400" dirty="0"/>
              <a:t>Благодарим за внимание!</a:t>
            </a:r>
            <a:br>
              <a:rPr lang="ru-RU" sz="2400" dirty="0"/>
            </a:br>
            <a:r>
              <a:rPr lang="ru-RU" sz="2400" dirty="0"/>
              <a:t/>
            </a:r>
            <a:br>
              <a:rPr lang="ru-RU" sz="2400" dirty="0"/>
            </a:br>
            <a:r>
              <a:rPr lang="en-US" sz="2000" dirty="0" smtClean="0"/>
              <a:t>TNS </a:t>
            </a:r>
            <a:r>
              <a:rPr lang="ru-RU" sz="2000" dirty="0" smtClean="0"/>
              <a:t>Россия</a:t>
            </a:r>
            <a:r>
              <a:rPr lang="ru-RU" sz="1800" dirty="0"/>
              <a:t/>
            </a:r>
            <a:br>
              <a:rPr lang="ru-RU" sz="1800" dirty="0"/>
            </a:br>
            <a:r>
              <a:rPr lang="ru-RU" sz="1000" dirty="0"/>
              <a:t/>
            </a:r>
            <a:br>
              <a:rPr lang="ru-RU" sz="1000" dirty="0"/>
            </a:br>
            <a:r>
              <a:rPr lang="ru-RU" sz="1600" dirty="0" smtClean="0"/>
              <a:t>127018, Москва, ул. Двинцев, дом 12, корпус 1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000" dirty="0"/>
              <a:t/>
            </a:r>
            <a:br>
              <a:rPr lang="ru-RU" sz="1000" dirty="0"/>
            </a:br>
            <a:r>
              <a:rPr lang="ru-RU" sz="1600" dirty="0"/>
              <a:t>тел. +7 </a:t>
            </a:r>
            <a:r>
              <a:rPr lang="en-US" sz="1600" dirty="0"/>
              <a:t>4</a:t>
            </a:r>
            <a:r>
              <a:rPr lang="ru-RU" sz="1600" dirty="0"/>
              <a:t>95 9358718,</a:t>
            </a:r>
            <a:br>
              <a:rPr lang="ru-RU" sz="1600" dirty="0"/>
            </a:br>
            <a:r>
              <a:rPr lang="en-US" sz="1600" dirty="0"/>
              <a:t>w</a:t>
            </a:r>
            <a:r>
              <a:rPr lang="ru-RU" sz="1600" dirty="0" err="1"/>
              <a:t>eb</a:t>
            </a:r>
            <a:r>
              <a:rPr lang="ru-RU" sz="1600" dirty="0"/>
              <a:t> </a:t>
            </a:r>
            <a:r>
              <a:rPr lang="ru-RU" sz="1600" dirty="0" err="1">
                <a:hlinkClick r:id="rId2"/>
              </a:rPr>
              <a:t>www.tns-global</a:t>
            </a:r>
            <a:r>
              <a:rPr lang="ru-RU" sz="1600" dirty="0">
                <a:hlinkClick r:id="rId2"/>
              </a:rPr>
              <a:t>.</a:t>
            </a:r>
            <a:r>
              <a:rPr lang="en-US" sz="1600" dirty="0" err="1">
                <a:hlinkClick r:id="rId2"/>
              </a:rPr>
              <a:t>ru</a:t>
            </a:r>
            <a:r>
              <a:rPr lang="ru-RU" sz="2400" dirty="0"/>
              <a:t> </a:t>
            </a: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7" name="text_Pril"/>
          <p:cNvSpPr>
            <a:spLocks noChangeArrowheads="1"/>
          </p:cNvSpPr>
          <p:nvPr/>
        </p:nvSpPr>
        <p:spPr bwMode="auto">
          <a:xfrm>
            <a:off x="179388" y="1352550"/>
            <a:ext cx="4968875" cy="4895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r>
              <a:rPr lang="ru-RU" sz="1000" b="1" smtClean="0">
                <a:hlinkClick r:id="rId4" action="ppaction://hlinksldjump"/>
              </a:rPr>
              <a:t>Топ проектов и холдингов	5</a:t>
            </a: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r>
              <a:rPr lang="ru-RU" sz="1000" b="1" smtClean="0"/>
              <a:t>Аудитория интернет-проектов Март 2014:</a:t>
            </a: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  <a:tabLst>
                <a:tab pos="7531100" algn="l"/>
              </a:tabLst>
            </a:pPr>
            <a:endParaRPr lang="ru-RU" sz="1000" dirty="0">
              <a:solidFill>
                <a:srgbClr val="292929"/>
              </a:solidFill>
            </a:endParaRPr>
          </a:p>
        </p:txBody>
      </p:sp>
      <p:sp>
        <p:nvSpPr>
          <p:cNvPr id="7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B6FE5EC-F7B0-45BE-AA5D-757841F6DB83}" type="slidenum">
              <a:rPr lang="ru-RU">
                <a:solidFill>
                  <a:srgbClr val="E02A8F"/>
                </a:solidFill>
              </a:rPr>
              <a:pPr/>
              <a:t>2</a:t>
            </a:fld>
            <a:endParaRPr lang="ru-RU">
              <a:solidFill>
                <a:srgbClr val="E02A8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" y="115888"/>
            <a:ext cx="8435975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ru-RU" sz="2800" dirty="0">
                <a:solidFill>
                  <a:srgbClr val="00A5C5"/>
                </a:solidFill>
                <a:cs typeface="Arial" charset="0"/>
              </a:rPr>
              <a:t>Оглавление</a:t>
            </a:r>
          </a:p>
        </p:txBody>
      </p:sp>
      <p:sp>
        <p:nvSpPr>
          <p:cNvPr id="6" name="text_contents"/>
          <p:cNvSpPr>
            <a:spLocks noChangeArrowheads="1"/>
          </p:cNvSpPr>
          <p:nvPr/>
        </p:nvSpPr>
        <p:spPr bwMode="auto">
          <a:xfrm>
            <a:off x="179388" y="1662113"/>
            <a:ext cx="8202612" cy="450319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numCol="3">
            <a:noAutofit/>
          </a:bodyPr>
          <a:lstStyle/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" action="ppaction://hlinksldjump"/>
              </a:rPr>
              <a:t>101.ru 	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de-DE" sz="1000" dirty="0" smtClean="0">
                <a:solidFill>
                  <a:srgbClr val="292929"/>
                </a:solidFill>
                <a:hlinkClick r:id="rId6" action="ppaction://hlinksldjump"/>
              </a:rPr>
              <a:t>66.ru (66.ru, Rabota66.ru, Ekabu.ru) 	9</a:t>
            </a:r>
            <a:endParaRPr lang="de-DE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" action="ppaction://hlinksldjump"/>
              </a:rPr>
              <a:t>Aif.ru 	10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" action="ppaction://hlinksldjump"/>
              </a:rPr>
              <a:t>All.biz 	11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9" action="ppaction://hlinksldjump"/>
              </a:rPr>
              <a:t>Animal.ru 	12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0" action="ppaction://hlinksldjump"/>
              </a:rPr>
              <a:t>Arabio.ru 	13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1" action="ppaction://hlinksldjump"/>
              </a:rPr>
              <a:t>Auto.ru 	14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2" action="ppaction://hlinksldjump"/>
              </a:rPr>
              <a:t>Avito.ru 	15­17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3" action="ppaction://hlinksldjump"/>
              </a:rPr>
              <a:t>Baby.ru 	18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4" action="ppaction://hlinksldjump"/>
              </a:rPr>
              <a:t>Babyblog.ru 	19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5" action="ppaction://hlinksldjump"/>
              </a:rPr>
              <a:t>Banki.ru 	20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6" action="ppaction://hlinksldjump"/>
              </a:rPr>
              <a:t>Be-in.ru 	21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7" action="ppaction://hlinksldjump"/>
              </a:rPr>
              <a:t>Bfm.ru 	22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8" action="ppaction://hlinksldjump"/>
              </a:rPr>
              <a:t>Bibika.ru 	23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9" action="ppaction://hlinksldjump"/>
              </a:rPr>
              <a:t>Burdastyle.ru 	24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0" action="ppaction://hlinksldjump"/>
              </a:rPr>
              <a:t>Cn.ru 	25­26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21" action="ppaction://hlinksldjump"/>
              </a:rPr>
              <a:t>Conde</a:t>
            </a:r>
            <a:r>
              <a:rPr lang="en-US" sz="1000" dirty="0" smtClean="0">
                <a:solidFill>
                  <a:srgbClr val="292929"/>
                </a:solidFill>
                <a:hlinkClick r:id="rId21" action="ppaction://hlinksldjump"/>
              </a:rPr>
              <a:t> Nast </a:t>
            </a:r>
            <a:r>
              <a:rPr lang="ru-RU" sz="1000" dirty="0" smtClean="0">
                <a:solidFill>
                  <a:srgbClr val="292929"/>
                </a:solidFill>
                <a:hlinkClick r:id="rId21" action="ppaction://hlinksldjump"/>
              </a:rPr>
              <a:t>Россия (</a:t>
            </a:r>
            <a:r>
              <a:rPr lang="en-US" sz="1000" dirty="0" smtClean="0">
                <a:solidFill>
                  <a:srgbClr val="292929"/>
                </a:solidFill>
                <a:hlinkClick r:id="rId21" action="ppaction://hlinksldjump"/>
              </a:rPr>
              <a:t>Glamour.ru, Gq.ru, Tatler.ru, Vogue.ru) 	27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22" action="ppaction://hlinksldjump"/>
              </a:rPr>
              <a:t>Direktline</a:t>
            </a:r>
            <a:r>
              <a:rPr lang="en-US" sz="1000" dirty="0" smtClean="0">
                <a:solidFill>
                  <a:srgbClr val="292929"/>
                </a:solidFill>
                <a:hlinkClick r:id="rId22" action="ppaction://hlinksldjump"/>
              </a:rPr>
              <a:t> (Carobka.ru) 	28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3" action="ppaction://hlinksldjump"/>
              </a:rPr>
              <a:t>Disney 	29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4" action="ppaction://hlinksldjump"/>
              </a:rPr>
              <a:t>Dnevnik.ru 	30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5" action="ppaction://hlinksldjump"/>
              </a:rPr>
              <a:t>Dp.ru 	31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6" action="ppaction://hlinksldjump"/>
              </a:rPr>
              <a:t>Drive.ru 	32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7" action="ppaction://hlinksldjump"/>
              </a:rPr>
              <a:t>Echomsk.ru 	33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8" action="ppaction://hlinksldjump"/>
              </a:rPr>
              <a:t>Eva.ru 	34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9" action="ppaction://hlinksldjump"/>
              </a:rPr>
              <a:t>F1News.ru 	35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0" action="ppaction://hlinksldjump"/>
              </a:rPr>
              <a:t>Fashiontime.ru 	36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1" action="ppaction://hlinksldjump"/>
              </a:rPr>
              <a:t>Flirchi</a:t>
            </a:r>
            <a:r>
              <a:rPr lang="en-US" sz="1000" dirty="0" smtClean="0">
                <a:solidFill>
                  <a:srgbClr val="292929"/>
                </a:solidFill>
                <a:hlinkClick r:id="rId31" action="ppaction://hlinksldjump"/>
              </a:rPr>
              <a:t> (Plirt.ru, Flirchi.ru) 	37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2" action="ppaction://hlinksldjump"/>
              </a:rPr>
              <a:t>Friday.ru 	38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3" action="ppaction://hlinksldjump"/>
              </a:rPr>
              <a:t>Geometria.ru 	39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4" action="ppaction://hlinksldjump"/>
              </a:rPr>
              <a:t>Gismeteo.ru 	40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5" action="ppaction://hlinksldjump"/>
              </a:rPr>
              <a:t>Google Sites (Google (</a:t>
            </a:r>
            <a:r>
              <a:rPr lang="en-US" sz="1000" dirty="0" err="1" smtClean="0">
                <a:solidFill>
                  <a:srgbClr val="292929"/>
                </a:solidFill>
                <a:hlinkClick r:id="rId35" action="ppaction://hlinksldjump"/>
              </a:rPr>
              <a:t>ru+com</a:t>
            </a:r>
            <a:r>
              <a:rPr lang="en-US" sz="1000" dirty="0" smtClean="0">
                <a:solidFill>
                  <a:srgbClr val="292929"/>
                </a:solidFill>
                <a:hlinkClick r:id="rId35" action="ppaction://hlinksldjump"/>
              </a:rPr>
              <a:t>),                                                  Youtube.com) 	41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6" action="ppaction://hlinksldjump"/>
              </a:rPr>
              <a:t>Imhonet.ru 	42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7" action="ppaction://hlinksldjump"/>
              </a:rPr>
              <a:t>Irr.ru 	43­45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8" action="ppaction://hlinksldjump"/>
              </a:rPr>
              <a:t>Itar-tass.com 	46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9" action="ppaction://hlinksldjump"/>
              </a:rPr>
              <a:t>Ivi.ru 	47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0" action="ppaction://hlinksldjump"/>
              </a:rPr>
              <a:t>Job.ru 	48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1" action="ppaction://hlinksldjump"/>
              </a:rPr>
              <a:t>Jv.ru 	49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2" action="ppaction://hlinksldjump"/>
              </a:rPr>
              <a:t>Karaoke.ru 	50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3" action="ppaction://hlinksldjump"/>
              </a:rPr>
              <a:t>Kinoafisha.info 	51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4" action="ppaction://hlinksldjump"/>
              </a:rPr>
              <a:t>Kinopoisk.ru 	52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5" action="ppaction://hlinksldjump"/>
              </a:rPr>
              <a:t>Kleo.ru 	53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6" action="ppaction://hlinksldjump"/>
              </a:rPr>
              <a:t>Lifehacker.ru 	54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7" action="ppaction://hlinksldjump"/>
              </a:rPr>
              <a:t>Look At Media (The-village.ru,                                                  Lookatme.ru, </a:t>
            </a:r>
            <a:r>
              <a:rPr lang="en-US" sz="1000" dirty="0" err="1" smtClean="0">
                <a:solidFill>
                  <a:srgbClr val="292929"/>
                </a:solidFill>
                <a:hlinkClick r:id="rId47" action="ppaction://hlinksldjump"/>
              </a:rPr>
              <a:t>Furfur.me</a:t>
            </a:r>
            <a:r>
              <a:rPr lang="en-US" sz="1000" dirty="0" smtClean="0">
                <a:solidFill>
                  <a:srgbClr val="292929"/>
                </a:solidFill>
                <a:hlinkClick r:id="rId47" action="ppaction://hlinksldjump"/>
              </a:rPr>
              <a:t>,                                                  Hopesandfears.com,                                                  Wonderzine.com) 	55­56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48" action="ppaction://hlinksldjump"/>
              </a:rPr>
              <a:t>Lostfilm</a:t>
            </a:r>
            <a:r>
              <a:rPr lang="en-US" sz="1000" dirty="0" smtClean="0">
                <a:solidFill>
                  <a:srgbClr val="292929"/>
                </a:solidFill>
                <a:hlinkClick r:id="rId48" action="ppaction://hlinksldjump"/>
              </a:rPr>
              <a:t> (Lostfilm.tv, Lostfilm.info) 	57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9" action="ppaction://hlinksldjump"/>
              </a:rPr>
              <a:t>M24.ru 	58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50" action="ppaction://hlinksldjump"/>
              </a:rPr>
              <a:t>Mail.Ru</a:t>
            </a:r>
            <a:r>
              <a:rPr lang="en-US" sz="1000" dirty="0" smtClean="0">
                <a:solidFill>
                  <a:srgbClr val="292929"/>
                </a:solidFill>
                <a:hlinkClick r:id="rId50" action="ppaction://hlinksldjump"/>
              </a:rPr>
              <a:t> Group 	59­67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1" action="ppaction://hlinksldjump"/>
              </a:rPr>
              <a:t>Megalyrics.ru 	68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2" action="ppaction://hlinksldjump"/>
              </a:rPr>
              <a:t>Megogo.net 	69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3" action="ppaction://hlinksldjump"/>
              </a:rPr>
              <a:t>Metro (Metronews.ru) 	70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4" action="ppaction://hlinksldjump"/>
              </a:rPr>
              <a:t>Mk.ru 	71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5" action="ppaction://hlinksldjump"/>
              </a:rPr>
              <a:t>Molodejj.tv 	72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56" action="ppaction://hlinksldjump"/>
              </a:rPr>
              <a:t>MoskvaFM</a:t>
            </a:r>
            <a:r>
              <a:rPr lang="en-US" sz="1000" dirty="0" smtClean="0">
                <a:solidFill>
                  <a:srgbClr val="292929"/>
                </a:solidFill>
                <a:hlinkClick r:id="rId56" action="ppaction://hlinksldjump"/>
              </a:rPr>
              <a:t> (Moskva.fm, Piter.fm) 	73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7" action="ppaction://hlinksldjump"/>
              </a:rPr>
              <a:t>News Media (Rusnovosti.ru,                                                  Lifenews.ru, Izvestia.ru, Heat.ru) 	74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8" action="ppaction://hlinksldjump"/>
              </a:rPr>
              <a:t>Newstube.ru 	75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9" action="ppaction://hlinksldjump"/>
              </a:rPr>
              <a:t>Osp.ru 	76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0" action="ppaction://hlinksldjump"/>
              </a:rPr>
              <a:t>Ovkuse.ru 	77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1" action="ppaction://hlinksldjump"/>
              </a:rPr>
              <a:t>PDG (Restate.ru, 110km.ru, TourOut.ru,                                                  Peterburg2.ru) 	78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62" action="ppaction://hlinksldjump"/>
              </a:rPr>
              <a:t>Pladform</a:t>
            </a:r>
            <a:r>
              <a:rPr lang="en-US" sz="1000" dirty="0" smtClean="0">
                <a:solidFill>
                  <a:srgbClr val="292929"/>
                </a:solidFill>
                <a:hlinkClick r:id="rId62" action="ppaction://hlinksldjump"/>
              </a:rPr>
              <a:t> 	79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3" action="ppaction://hlinksldjump"/>
              </a:rPr>
              <a:t>Planeta-online.tv 	80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4" action="ppaction://hlinksldjump"/>
              </a:rPr>
              <a:t>Playground.ru 	81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5" action="ppaction://hlinksldjump"/>
              </a:rPr>
              <a:t>Professionali.ru 	82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6" action="ppaction://hlinksldjump"/>
              </a:rPr>
              <a:t>Promodj.com 	83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7" action="ppaction://hlinksldjump"/>
              </a:rPr>
              <a:t>Rapsinews.ru 	84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8" action="ppaction://hlinksldjump"/>
              </a:rPr>
              <a:t>Rg.ru 	85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69" action="ppaction://hlinksldjump"/>
              </a:rPr>
              <a:t>Rutube</a:t>
            </a:r>
            <a:r>
              <a:rPr lang="en-US" sz="1000" dirty="0" smtClean="0">
                <a:solidFill>
                  <a:srgbClr val="292929"/>
                </a:solidFill>
                <a:hlinkClick r:id="rId69" action="ppaction://hlinksldjump"/>
              </a:rPr>
              <a:t> 	86­90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0" action="ppaction://hlinksldjump"/>
              </a:rPr>
              <a:t>Sibnet.ru 	91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1" action="ppaction://hlinksldjump"/>
              </a:rPr>
              <a:t>Spletnik.ru 	92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72" action="ppaction://hlinksldjump"/>
              </a:rPr>
              <a:t>Spn</a:t>
            </a:r>
            <a:r>
              <a:rPr lang="en-US" sz="1000" dirty="0" smtClean="0">
                <a:solidFill>
                  <a:srgbClr val="292929"/>
                </a:solidFill>
                <a:hlinkClick r:id="rId72" action="ppaction://hlinksldjump"/>
              </a:rPr>
              <a:t> (5koleso.ru, Rollingstone.ru) 	93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3" action="ppaction://hlinksldjump"/>
              </a:rPr>
              <a:t>Sport-express.ru 	94­95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4" action="ppaction://hlinksldjump"/>
              </a:rPr>
              <a:t>Sports.ru 	96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5" action="ppaction://hlinksldjump"/>
              </a:rPr>
              <a:t>Svoy.ru 	97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6" action="ppaction://hlinksldjump"/>
              </a:rPr>
              <a:t>Topface.com 	98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7" action="ppaction://hlinksldjump"/>
              </a:rPr>
              <a:t>Topgearrussia.ru 	99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8" action="ppaction://hlinksldjump"/>
              </a:rPr>
              <a:t>Translate.ru 	100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9" action="ppaction://hlinksldjump"/>
              </a:rPr>
              <a:t>Trava.ru 	101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0" action="ppaction://hlinksldjump"/>
              </a:rPr>
              <a:t>Trendymen.ru 	102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1" action="ppaction://hlinksldjump"/>
              </a:rPr>
              <a:t>Tvc.ru 	103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2" action="ppaction://hlinksldjump"/>
              </a:rPr>
              <a:t>Tvigle.ru 	104­105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3" action="ppaction://hlinksldjump"/>
              </a:rPr>
              <a:t>Tvzavr.ru 	106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4" action="ppaction://hlinksldjump"/>
              </a:rPr>
              <a:t>Vashdosug.ru 	107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5" action="ppaction://hlinksldjump"/>
              </a:rPr>
              <a:t>Vdolevke.ru 	108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6" action="ppaction://hlinksldjump"/>
              </a:rPr>
              <a:t>Vidal.ru 	109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7" action="ppaction://hlinksldjump"/>
              </a:rPr>
              <a:t>Vk.com 	110</a:t>
            </a:r>
            <a:endParaRPr lang="en-US" sz="1000" dirty="0" smtClean="0">
              <a:solidFill>
                <a:srgbClr val="292929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Banki.ru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Banki.ru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3 087.4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Be-in.ru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Be-in.ru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Bfm.ru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Bfm.ru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2 918.6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Bibika.ru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Bibika.ru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Burdastyle.ru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Burdastyle.ru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Cn.ru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Фильмы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Лента новостей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371.0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Cn.ru,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Cn.ru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Cn.ru,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Conde Nast Россия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Conde Nast Россия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Glamour.ru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Gq.ru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Tatler.ru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Vogue.ru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1 211.0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Conde Nast Россия входят проекты: Glamour.ru, Gq.ru, Tatler.ru, Vogue.ru.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Direktline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Direktline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Carobka.ru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680.1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Direktline входят проекты: Arriva.ru, Carobka.ru.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Disney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Disney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Disney.ru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Disney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Charodeiki.ru, Disney.ru.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_Pril"/>
          <p:cNvSpPr>
            <a:spLocks noChangeArrowheads="1"/>
          </p:cNvSpPr>
          <p:nvPr/>
        </p:nvSpPr>
        <p:spPr bwMode="auto">
          <a:xfrm>
            <a:off x="152400" y="1447800"/>
            <a:ext cx="4968875" cy="4972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anchor="t"/>
          <a:lstStyle/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r>
              <a:rPr lang="ru-RU" sz="1000" smtClean="0">
                <a:solidFill>
                  <a:srgbClr val="292929"/>
                </a:solidFill>
                <a:hlinkClick r:id="rId3" action="ppaction://hlinksldjump"/>
              </a:rPr>
              <a:t>Приложение. Методология и терминология исследования          194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>
              <a:solidFill>
                <a:srgbClr val="292929"/>
              </a:solidFill>
            </a:endParaRPr>
          </a:p>
        </p:txBody>
      </p:sp>
      <p:sp>
        <p:nvSpPr>
          <p:cNvPr id="9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B092EC-A803-4987-87B1-682D42B1C4FB}" type="slidenum">
              <a:rPr lang="ru-RU">
                <a:solidFill>
                  <a:srgbClr val="E02A8F"/>
                </a:solidFill>
              </a:rPr>
              <a:pPr/>
              <a:t>3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90850" name="Rectangle 2"/>
          <p:cNvSpPr>
            <a:spLocks noChangeArrowheads="1"/>
          </p:cNvSpPr>
          <p:nvPr/>
        </p:nvSpPr>
        <p:spPr bwMode="auto">
          <a:xfrm>
            <a:off x="5867400" y="1709738"/>
            <a:ext cx="2971800" cy="44624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450850" lvl="1" indent="-177800">
              <a:spcBef>
                <a:spcPct val="10000"/>
              </a:spcBef>
              <a:spcAft>
                <a:spcPct val="10000"/>
              </a:spcAft>
              <a:tabLst>
                <a:tab pos="2425700" algn="l"/>
              </a:tabLst>
            </a:pPr>
            <a:endParaRPr lang="ru-RU" sz="1000">
              <a:solidFill>
                <a:srgbClr val="292929"/>
              </a:solidFill>
            </a:endParaRPr>
          </a:p>
        </p:txBody>
      </p:sp>
      <p:sp>
        <p:nvSpPr>
          <p:cNvPr id="590856" name="Rectangle 7"/>
          <p:cNvSpPr>
            <a:spLocks noChangeArrowheads="1"/>
          </p:cNvSpPr>
          <p:nvPr/>
        </p:nvSpPr>
        <p:spPr bwMode="auto">
          <a:xfrm>
            <a:off x="457200" y="115888"/>
            <a:ext cx="8435975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ru-RU" sz="2800" dirty="0">
                <a:solidFill>
                  <a:srgbClr val="00A5C5"/>
                </a:solidFill>
                <a:cs typeface="Arial" charset="0"/>
              </a:rPr>
              <a:t>Оглавление</a:t>
            </a:r>
          </a:p>
        </p:txBody>
      </p:sp>
      <p:sp>
        <p:nvSpPr>
          <p:cNvPr id="8" name="text_contents"/>
          <p:cNvSpPr>
            <a:spLocks noChangeArrowheads="1"/>
          </p:cNvSpPr>
          <p:nvPr/>
        </p:nvSpPr>
        <p:spPr bwMode="auto">
          <a:xfrm>
            <a:off x="152400" y="1447800"/>
            <a:ext cx="8202612" cy="45100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numCol="3">
            <a:noAutofit/>
          </a:bodyPr>
          <a:lstStyle/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" action="ppaction://hlinksldjump"/>
              </a:rPr>
              <a:t>Vm.ru 	111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5" action="ppaction://hlinksldjump"/>
              </a:rPr>
              <a:t>Wamba</a:t>
            </a:r>
            <a:r>
              <a:rPr lang="en-US" sz="1000" dirty="0" smtClean="0">
                <a:solidFill>
                  <a:srgbClr val="292929"/>
                </a:solidFill>
                <a:hlinkClick r:id="rId5" action="ppaction://hlinksldjump"/>
              </a:rPr>
              <a:t> (Mamba.ru (</a:t>
            </a:r>
            <a:r>
              <a:rPr lang="ru-RU" sz="1000" dirty="0" smtClean="0">
                <a:solidFill>
                  <a:srgbClr val="292929"/>
                </a:solidFill>
                <a:hlinkClick r:id="rId5" action="ppaction://hlinksldjump"/>
              </a:rPr>
              <a:t>сайт)) 	112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" action="ppaction://hlinksldjump"/>
              </a:rPr>
              <a:t>Web Prime Group (Passion.ru,                                                  Wmj.ru) 	113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" action="ppaction://hlinksldjump"/>
              </a:rPr>
              <a:t>Yopolis.ru 	114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" action="ppaction://hlinksldjump"/>
              </a:rPr>
              <a:t>Zoomby.ru 	115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9" action="ppaction://hlinksldjump"/>
              </a:rPr>
              <a:t>Zr.ru 	116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10" action="ppaction://hlinksldjump"/>
              </a:rPr>
              <a:t>АЛП-Медиа</a:t>
            </a:r>
            <a:r>
              <a:rPr lang="ru-RU" sz="1000" dirty="0" smtClean="0">
                <a:solidFill>
                  <a:srgbClr val="292929"/>
                </a:solidFill>
                <a:hlinkClick r:id="rId10" action="ppaction://hlinksldjump"/>
              </a:rPr>
              <a:t> (7</a:t>
            </a:r>
            <a:r>
              <a:rPr lang="en-US" sz="1000" dirty="0" smtClean="0">
                <a:solidFill>
                  <a:srgbClr val="292929"/>
                </a:solidFill>
                <a:hlinkClick r:id="rId10" action="ppaction://hlinksldjump"/>
              </a:rPr>
              <a:t>ya.ru, Materinstvo.ru) 	117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1" action="ppaction://hlinksldjump"/>
              </a:rPr>
              <a:t>ВГТРК (</a:t>
            </a:r>
            <a:r>
              <a:rPr lang="en-US" sz="1000" dirty="0" smtClean="0">
                <a:solidFill>
                  <a:srgbClr val="292929"/>
                </a:solidFill>
                <a:hlinkClick r:id="rId11" action="ppaction://hlinksldjump"/>
              </a:rPr>
              <a:t>Vesti.ru, Sportbox.ru, Russia.tv,                                                  Vestifinance.ru,                                                  Gmbox.ru, Filmpro.ru) 	118­122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2" action="ppaction://hlinksldjump"/>
              </a:rPr>
              <a:t>Дождь, Слон и Большой город (</a:t>
            </a:r>
            <a:r>
              <a:rPr lang="ru-RU" sz="1000" dirty="0" err="1" smtClean="0">
                <a:solidFill>
                  <a:srgbClr val="292929"/>
                </a:solidFill>
                <a:hlinkClick r:id="rId12" action="ppaction://hlinksldjump"/>
              </a:rPr>
              <a:t>Tvrain.ru</a:t>
            </a:r>
            <a:r>
              <a:rPr lang="ru-RU" sz="1000" dirty="0" smtClean="0">
                <a:solidFill>
                  <a:srgbClr val="292929"/>
                </a:solidFill>
                <a:hlinkClick r:id="rId12" action="ppaction://hlinksldjump"/>
              </a:rPr>
              <a:t>, </a:t>
            </a:r>
            <a:r>
              <a:rPr lang="ru-RU" sz="1000" dirty="0" err="1" smtClean="0">
                <a:solidFill>
                  <a:srgbClr val="292929"/>
                </a:solidFill>
                <a:hlinkClick r:id="rId12" action="ppaction://hlinksldjump"/>
              </a:rPr>
              <a:t>Slon.ru</a:t>
            </a:r>
            <a:r>
              <a:rPr lang="ru-RU" sz="1000" dirty="0" smtClean="0">
                <a:solidFill>
                  <a:srgbClr val="292929"/>
                </a:solidFill>
                <a:hlinkClick r:id="rId12" action="ppaction://hlinksldjump"/>
              </a:rPr>
              <a:t>, </a:t>
            </a:r>
            <a:r>
              <a:rPr lang="ru-RU" sz="1000" dirty="0" err="1" smtClean="0">
                <a:solidFill>
                  <a:srgbClr val="292929"/>
                </a:solidFill>
                <a:hlinkClick r:id="rId12" action="ppaction://hlinksldjump"/>
              </a:rPr>
              <a:t>Bg.ru</a:t>
            </a:r>
            <a:r>
              <a:rPr lang="ru-RU" sz="1000" dirty="0" smtClean="0">
                <a:solidFill>
                  <a:srgbClr val="292929"/>
                </a:solidFill>
                <a:hlinkClick r:id="rId12" action="ppaction://hlinksldjump"/>
              </a:rPr>
              <a:t>) 	123­124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3" action="ppaction://hlinksldjump"/>
              </a:rPr>
              <a:t>ИД </a:t>
            </a:r>
            <a:r>
              <a:rPr lang="en-US" sz="1000" dirty="0" smtClean="0">
                <a:solidFill>
                  <a:srgbClr val="292929"/>
                </a:solidFill>
                <a:hlinkClick r:id="rId13" action="ppaction://hlinksldjump"/>
              </a:rPr>
              <a:t>Axel Springer Russia (Forbes.ru,                                                  Finanz.ru, Geo.ru) 	125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4" action="ppaction://hlinksldjump"/>
              </a:rPr>
              <a:t>ИД </a:t>
            </a:r>
            <a:r>
              <a:rPr lang="en-US" sz="1000" dirty="0" smtClean="0">
                <a:solidFill>
                  <a:srgbClr val="292929"/>
                </a:solidFill>
                <a:hlinkClick r:id="rId14" action="ppaction://hlinksldjump"/>
              </a:rPr>
              <a:t>Hearst </a:t>
            </a:r>
            <a:r>
              <a:rPr lang="en-US" sz="1000" dirty="0" err="1" smtClean="0">
                <a:solidFill>
                  <a:srgbClr val="292929"/>
                </a:solidFill>
                <a:hlinkClick r:id="rId14" action="ppaction://hlinksldjump"/>
              </a:rPr>
              <a:t>Shkulev</a:t>
            </a:r>
            <a:r>
              <a:rPr lang="en-US" sz="1000" dirty="0" smtClean="0">
                <a:solidFill>
                  <a:srgbClr val="292929"/>
                </a:solidFill>
                <a:hlinkClick r:id="rId14" action="ppaction://hlinksldjump"/>
              </a:rPr>
              <a:t> Media (E1.ru,                                                  Ngs.ru, Maximonline.ru, Wday.ru, Nn.ru,                                                  Elle.ru, Psychologies.ru,                                                  Starhit.ru) 	126­131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5" action="ppaction://hlinksldjump"/>
              </a:rPr>
              <a:t>ИД </a:t>
            </a:r>
            <a:r>
              <a:rPr lang="en-US" sz="1000" dirty="0" err="1" smtClean="0">
                <a:solidFill>
                  <a:srgbClr val="292929"/>
                </a:solidFill>
                <a:hlinkClick r:id="rId15" action="ppaction://hlinksldjump"/>
              </a:rPr>
              <a:t>Sanoma</a:t>
            </a:r>
            <a:r>
              <a:rPr lang="en-US" sz="1000" dirty="0" smtClean="0">
                <a:solidFill>
                  <a:srgbClr val="292929"/>
                </a:solidFill>
                <a:hlinkClick r:id="rId15" action="ppaction://hlinksldjump"/>
              </a:rPr>
              <a:t> Independent Media (Vedomosti.ru, Cosmo.ru, RB.ru, Esquire.ru, Mhealth.ru, Popmech.ru,                                                  Goodhouse.ru, Nat-geo.ru) 	132­133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ИД </a:t>
            </a:r>
            <a:r>
              <a:rPr lang="ru-RU" sz="1000" dirty="0" err="1" smtClean="0">
                <a:solidFill>
                  <a:srgbClr val="292929"/>
                </a:solidFill>
                <a:hlinkClick r:id="rId16" action="ppaction://hlinksldjump"/>
              </a:rPr>
              <a:t>Бонниер</a:t>
            </a: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 </a:t>
            </a:r>
            <a:r>
              <a:rPr lang="ru-RU" sz="1000" dirty="0" err="1" smtClean="0">
                <a:solidFill>
                  <a:srgbClr val="292929"/>
                </a:solidFill>
                <a:hlinkClick r:id="rId16" action="ppaction://hlinksldjump"/>
              </a:rPr>
              <a:t>Пабликейшенз</a:t>
            </a: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16" action="ppaction://hlinksldjump"/>
              </a:rPr>
              <a:t>Gastronom.ru, Supersadovnik.ru) 	134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7" action="ppaction://hlinksldjump"/>
              </a:rPr>
              <a:t>ИД </a:t>
            </a:r>
            <a:r>
              <a:rPr lang="ru-RU" sz="1000" dirty="0" err="1" smtClean="0">
                <a:solidFill>
                  <a:srgbClr val="292929"/>
                </a:solidFill>
                <a:hlinkClick r:id="rId17" action="ppaction://hlinksldjump"/>
              </a:rPr>
              <a:t>КоммерсантЪ</a:t>
            </a:r>
            <a:r>
              <a:rPr lang="ru-RU" sz="1000" dirty="0" smtClean="0">
                <a:solidFill>
                  <a:srgbClr val="292929"/>
                </a:solidFill>
                <a:hlinkClick r:id="rId17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17" action="ppaction://hlinksldjump"/>
              </a:rPr>
              <a:t>Kommersant.ru) 	135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ИД Комсомольская Правда (</a:t>
            </a:r>
            <a:r>
              <a:rPr lang="ru-RU" sz="1000" dirty="0" err="1" smtClean="0">
                <a:solidFill>
                  <a:srgbClr val="292929"/>
                </a:solidFill>
                <a:hlinkClick r:id="rId18" action="ppaction://hlinksldjump"/>
              </a:rPr>
              <a:t>Kp.ru</a:t>
            </a: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,                                                  </a:t>
            </a:r>
            <a:r>
              <a:rPr lang="ru-RU" sz="1000" dirty="0" err="1" smtClean="0">
                <a:solidFill>
                  <a:srgbClr val="292929"/>
                </a:solidFill>
                <a:hlinkClick r:id="rId18" action="ppaction://hlinksldjump"/>
              </a:rPr>
              <a:t>Sovsport.ru</a:t>
            </a: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, </a:t>
            </a:r>
            <a:r>
              <a:rPr lang="ru-RU" sz="1000" dirty="0" err="1" smtClean="0">
                <a:solidFill>
                  <a:srgbClr val="292929"/>
                </a:solidFill>
                <a:hlinkClick r:id="rId18" action="ppaction://hlinksldjump"/>
              </a:rPr>
              <a:t>Eg.ru</a:t>
            </a: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) 	136­144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9" action="ppaction://hlinksldjump"/>
              </a:rPr>
              <a:t>ИД Семь дней (7days.ru) 	145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0" action="ppaction://hlinksldjump"/>
              </a:rPr>
              <a:t>ИД ТОП-50 (</a:t>
            </a:r>
            <a:r>
              <a:rPr lang="en-US" sz="1000" dirty="0" smtClean="0">
                <a:solidFill>
                  <a:srgbClr val="292929"/>
                </a:solidFill>
                <a:hlinkClick r:id="rId20" action="ppaction://hlinksldjump"/>
              </a:rPr>
              <a:t>Woman.ru, Timeout.ru, Sobaka.ru) 	146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1" action="ppaction://hlinksldjump"/>
              </a:rPr>
              <a:t>ИД Эксперт (</a:t>
            </a:r>
            <a:r>
              <a:rPr lang="en-US" sz="1000" dirty="0" smtClean="0">
                <a:solidFill>
                  <a:srgbClr val="292929"/>
                </a:solidFill>
                <a:hlinkClick r:id="rId21" action="ppaction://hlinksldjump"/>
              </a:rPr>
              <a:t>Expert.ru, Rusrep.ru) 	147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2" action="ppaction://hlinksldjump"/>
              </a:rPr>
              <a:t>Интерфакс (</a:t>
            </a:r>
            <a:r>
              <a:rPr lang="en-US" sz="1000" dirty="0" smtClean="0">
                <a:solidFill>
                  <a:srgbClr val="292929"/>
                </a:solidFill>
                <a:hlinkClick r:id="rId22" action="ppaction://hlinksldjump"/>
              </a:rPr>
              <a:t>Interfax.ru,                                                  Interfax-russia.ru, Finmarket.ru) 	148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3" action="ppaction://hlinksldjump"/>
              </a:rPr>
              <a:t>Корпорация Гуру (</a:t>
            </a:r>
            <a:r>
              <a:rPr lang="en-US" sz="1000" dirty="0" smtClean="0">
                <a:solidFill>
                  <a:srgbClr val="292929"/>
                </a:solidFill>
                <a:hlinkClick r:id="rId23" action="ppaction://hlinksldjump"/>
              </a:rPr>
              <a:t>Gameguru.ru,                                                  Onlineguru.ru, Carsguru.ru,                                                  Mobiguru.ru) 	149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4" action="ppaction://hlinksldjump"/>
              </a:rPr>
              <a:t>Объединенная компания </a:t>
            </a:r>
            <a:r>
              <a:rPr lang="en-US" sz="1000" dirty="0" err="1" smtClean="0">
                <a:solidFill>
                  <a:srgbClr val="292929"/>
                </a:solidFill>
                <a:hlinkClick r:id="rId24" action="ppaction://hlinksldjump"/>
              </a:rPr>
              <a:t>Afisha</a:t>
            </a:r>
            <a:r>
              <a:rPr lang="en-US" sz="1000" dirty="0" smtClean="0">
                <a:solidFill>
                  <a:srgbClr val="292929"/>
                </a:solidFill>
                <a:hlinkClick r:id="rId24" action="ppaction://hlinksldjump"/>
              </a:rPr>
              <a:t>-Rambler-SUP 	150­161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5" action="ppaction://hlinksldjump"/>
              </a:rPr>
              <a:t>Объединенная редакция </a:t>
            </a:r>
            <a:r>
              <a:rPr lang="en-US" sz="1000" dirty="0" smtClean="0">
                <a:solidFill>
                  <a:srgbClr val="292929"/>
                </a:solidFill>
                <a:hlinkClick r:id="rId25" action="ppaction://hlinksldjump"/>
              </a:rPr>
              <a:t>Newsru.com (Newsru.com, Inopressa.ru,                                                  Superstyle.ru, Newsmsk.ru) 	162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6" action="ppaction://hlinksldjump"/>
              </a:rPr>
              <a:t>Первый канал (1</a:t>
            </a:r>
            <a:r>
              <a:rPr lang="en-US" sz="1000" dirty="0" smtClean="0">
                <a:solidFill>
                  <a:srgbClr val="292929"/>
                </a:solidFill>
                <a:hlinkClick r:id="rId26" action="ppaction://hlinksldjump"/>
              </a:rPr>
              <a:t>tv.ru) 	163­164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7" action="ppaction://hlinksldjump"/>
              </a:rPr>
              <a:t>РБК 	165­170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8" action="ppaction://hlinksldjump"/>
              </a:rPr>
              <a:t>РИА Новости (</a:t>
            </a:r>
            <a:r>
              <a:rPr lang="en-US" sz="1000" dirty="0" smtClean="0">
                <a:solidFill>
                  <a:srgbClr val="292929"/>
                </a:solidFill>
                <a:hlinkClick r:id="rId28" action="ppaction://hlinksldjump"/>
              </a:rPr>
              <a:t>Ria.ru, Inosmi.ru, Rsport.ru, 1prime.ru, Riarealty.ru,                                                  Mn.ru, Inmsk.ru) 	171­173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9" action="ppaction://hlinksldjump"/>
              </a:rPr>
              <a:t>СТС </a:t>
            </a:r>
            <a:r>
              <a:rPr lang="ru-RU" sz="1000" dirty="0" err="1" smtClean="0">
                <a:solidFill>
                  <a:srgbClr val="292929"/>
                </a:solidFill>
                <a:hlinkClick r:id="rId29" action="ppaction://hlinksldjump"/>
              </a:rPr>
              <a:t>Медиа</a:t>
            </a:r>
            <a:r>
              <a:rPr lang="ru-RU" sz="1000" dirty="0" smtClean="0">
                <a:solidFill>
                  <a:srgbClr val="292929"/>
                </a:solidFill>
                <a:hlinkClick r:id="rId29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29" action="ppaction://hlinksldjump"/>
              </a:rPr>
              <a:t>Ctc.ru, Videomore.ru, Domashniy.ru) 	174­177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30" action="ppaction://hlinksldjump"/>
              </a:rPr>
              <a:t>ТНТ-Телесеть</a:t>
            </a:r>
            <a:r>
              <a:rPr lang="ru-RU" sz="1000" dirty="0" smtClean="0">
                <a:solidFill>
                  <a:srgbClr val="292929"/>
                </a:solidFill>
                <a:hlinkClick r:id="rId30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30" action="ppaction://hlinksldjump"/>
              </a:rPr>
              <a:t>Tnt-online.ru,                                                  Dom2.ru) 	178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31" action="ppaction://hlinksldjump"/>
              </a:rPr>
              <a:t>Ю-ТВ (</a:t>
            </a:r>
            <a:r>
              <a:rPr lang="en-US" sz="1000" dirty="0" smtClean="0">
                <a:solidFill>
                  <a:srgbClr val="292929"/>
                </a:solidFill>
                <a:hlinkClick r:id="rId31" action="ppaction://hlinksldjump"/>
              </a:rPr>
              <a:t>U-tv.ru) 	179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32" action="ppaction://hlinksldjump"/>
              </a:rPr>
              <a:t>Яндекс</a:t>
            </a:r>
            <a:r>
              <a:rPr lang="ru-RU" sz="1000" dirty="0" smtClean="0">
                <a:solidFill>
                  <a:srgbClr val="292929"/>
                </a:solidFill>
                <a:hlinkClick r:id="rId32" action="ppaction://hlinksldjump"/>
              </a:rPr>
              <a:t> 	180­185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3" action="ppaction://hlinksldjump"/>
              </a:rPr>
              <a:t>Mediatoday</a:t>
            </a:r>
            <a:r>
              <a:rPr lang="en-US" sz="1000" dirty="0" smtClean="0">
                <a:solidFill>
                  <a:srgbClr val="292929"/>
                </a:solidFill>
                <a:hlinkClick r:id="rId33" action="ppaction://hlinksldjump"/>
              </a:rPr>
              <a:t> 	187­191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4" action="ppaction://hlinksldjump"/>
              </a:rPr>
              <a:t>Soloway</a:t>
            </a:r>
            <a:r>
              <a:rPr lang="en-US" sz="1000" dirty="0" smtClean="0">
                <a:solidFill>
                  <a:srgbClr val="292929"/>
                </a:solidFill>
                <a:hlinkClick r:id="rId34" action="ppaction://hlinksldjump"/>
              </a:rPr>
              <a:t> 	192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5" action="ppaction://hlinksldjump"/>
              </a:rPr>
              <a:t>Vitpc</a:t>
            </a:r>
            <a:r>
              <a:rPr lang="en-US" sz="1000" dirty="0" smtClean="0">
                <a:solidFill>
                  <a:srgbClr val="292929"/>
                </a:solidFill>
                <a:hlinkClick r:id="rId35" action="ppaction://hlinksldjump"/>
              </a:rPr>
              <a:t> 	193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endParaRPr lang="en-US" sz="1000" dirty="0" smtClean="0">
              <a:solidFill>
                <a:srgbClr val="292929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Dnevnik.ru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Dnevnik.ru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1 339.5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1 376.7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Drive.ru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Drive.ru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Echomsk.ru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Echomsk.ru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5 420.8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2 407.0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Eva.ru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Eva.ru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1 538.7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F1News.ru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F1news.ru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Fashiontime.ru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Fashiontime.ru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Flirchi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Flirchi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Plirt.ru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Flirchi.ru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1 210.1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969.1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Flirchi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Connect.ua, Flirchi.ru, Plirt.ru.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Friday.ru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Friday.ru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Geometria.ru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Geometria.ru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826.5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Топ проектов и холдингов</a:t>
            </a:r>
            <a:br>
              <a:rPr lang="ru-RU" smtClean="0"/>
            </a:br>
            <a:r>
              <a:rPr lang="ru-RU" smtClean="0"/>
              <a:t>Март 2014</a:t>
            </a:r>
            <a:br>
              <a:rPr lang="ru-RU" smtClean="0"/>
            </a:br>
            <a:endParaRPr lang="ru-RU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914400" y="5445125"/>
            <a:ext cx="64008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Результаты Панельного исследования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Gismeteo.ru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Gismeteo.ru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9 654.0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5 364.3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1 932.9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Google Sites**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729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Google Sites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Google
(ru+com)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Youtube.com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34 261.5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30 597.9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27 766.9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26 518.7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21 416.2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18 260.4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13 129.2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9 584.2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7 202.1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В аудиторию Google Sites входят проекты: Google (ru+com), Youtube.com.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Данные предоставлены на основе user-centric измерения.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Imhonet.ru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Imhonet.ru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4 387.0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1 333.9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31622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Irr.ru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6 506.9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2 163.4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1 933.6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1 816.6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1 531.9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2 187.4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866912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38033"/>
                <a:gridCol w="1206679"/>
                <a:gridCol w="1311588"/>
                <a:gridCol w="1206679"/>
                <a:gridCol w="12066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 и образование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Животные и растения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Электроника и бытовая техника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Мебель, интерьер, обиход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Отдам даром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26525"/>
                <a:gridCol w="1353152"/>
                <a:gridCol w="1291032"/>
                <a:gridCol w="1187767"/>
                <a:gridCol w="1291032"/>
                <a:gridCol w="1291032"/>
                <a:gridCol w="1151461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Строительство и ремонт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Товары для детей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Компьютерная техника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 и деятельность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Спорт, туризм, отдых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Itar-tass.com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Itar-tass.com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7 534.4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3 175.1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Ivi.ru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Ivi.ru*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Ivi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5 033.8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3 138.6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1 748.9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1 070.6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Ivi не включены в расчёт аудитории Ivi.ru.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Job.ru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Job.ru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2 540.9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Jv.ru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1635" name="Group 3"/>
          <p:cNvGraphicFramePr>
            <a:graphicFrameLocks noGrp="1"/>
          </p:cNvGraphicFramePr>
          <p:nvPr/>
        </p:nvGraphicFramePr>
        <p:xfrm>
          <a:off x="220663" y="1516063"/>
          <a:ext cx="8770937" cy="4795843"/>
        </p:xfrm>
        <a:graphic>
          <a:graphicData uri="http://schemas.openxmlformats.org/drawingml/2006/table">
            <a:tbl>
              <a:tblPr/>
              <a:tblGrid>
                <a:gridCol w="7659687"/>
                <a:gridCol w="1111250"/>
              </a:tblGrid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2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967910484"/>
              </p:ext>
            </p:extLst>
          </p:nvPr>
        </p:nvGraphicFramePr>
        <p:xfrm>
          <a:off x="5253974" y="1485477"/>
          <a:ext cx="3923928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3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4D978F-C09B-4289-8F77-2A7FC0179F59}" type="slidenum">
              <a:rPr lang="ru-RU" smtClean="0">
                <a:solidFill>
                  <a:srgbClr val="E02A8F"/>
                </a:solidFill>
              </a:rPr>
              <a:pPr/>
              <a:t>5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81634" name="Title_1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r>
              <a:rPr lang="ru-RU" sz="2400" dirty="0" smtClean="0"/>
              <a:t>Топ-20 интернет-проектов </a:t>
            </a:r>
            <a:br>
              <a:rPr lang="ru-RU" sz="2400" dirty="0" smtClean="0"/>
            </a:br>
            <a:r>
              <a:rPr lang="ru-RU" sz="2400" dirty="0" smtClean="0"/>
              <a:t>Март 201</a:t>
            </a:r>
            <a:r>
              <a:rPr lang="en-US" sz="2400" dirty="0" smtClean="0"/>
              <a:t>4</a:t>
            </a:r>
            <a:r>
              <a:rPr lang="ru-RU" sz="2400" dirty="0" smtClean="0"/>
              <a:t>, Россия 100 000+, 12-64 лет</a:t>
            </a:r>
            <a:endParaRPr lang="en-GB" sz="2000" dirty="0">
              <a:solidFill>
                <a:schemeClr val="accent1"/>
              </a:solidFill>
            </a:endParaRPr>
          </a:p>
        </p:txBody>
      </p:sp>
      <p:graphicFrame>
        <p:nvGraphicFramePr>
          <p:cNvPr id="20" name="Object 6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xmlns="" val="2959471082"/>
              </p:ext>
            </p:extLst>
          </p:nvPr>
        </p:nvGraphicFramePr>
        <p:xfrm>
          <a:off x="-108519" y="1485477"/>
          <a:ext cx="3744416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298549291"/>
              </p:ext>
            </p:extLst>
          </p:nvPr>
        </p:nvGraphicFramePr>
        <p:xfrm>
          <a:off x="2296895" y="1485477"/>
          <a:ext cx="4320480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81722" name="Text Box 90"/>
          <p:cNvSpPr txBox="1">
            <a:spLocks noChangeArrowheads="1"/>
          </p:cNvSpPr>
          <p:nvPr/>
        </p:nvSpPr>
        <p:spPr bwMode="auto">
          <a:xfrm>
            <a:off x="829063" y="1212850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день</a:t>
            </a:r>
          </a:p>
        </p:txBody>
      </p:sp>
      <p:sp>
        <p:nvSpPr>
          <p:cNvPr id="581723" name="Text Box 91"/>
          <p:cNvSpPr txBox="1">
            <a:spLocks noChangeArrowheads="1"/>
          </p:cNvSpPr>
          <p:nvPr/>
        </p:nvSpPr>
        <p:spPr bwMode="auto">
          <a:xfrm>
            <a:off x="3515290" y="1209675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неделю</a:t>
            </a:r>
          </a:p>
        </p:txBody>
      </p:sp>
      <p:sp>
        <p:nvSpPr>
          <p:cNvPr id="581724" name="Text Box 92"/>
          <p:cNvSpPr txBox="1">
            <a:spLocks noChangeArrowheads="1"/>
          </p:cNvSpPr>
          <p:nvPr/>
        </p:nvSpPr>
        <p:spPr bwMode="auto">
          <a:xfrm>
            <a:off x="7009377" y="1209675"/>
            <a:ext cx="11366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за месяц</a:t>
            </a:r>
          </a:p>
        </p:txBody>
      </p:sp>
      <p:sp>
        <p:nvSpPr>
          <p:cNvPr id="581725" name="Line 9"/>
          <p:cNvSpPr>
            <a:spLocks noChangeShapeType="1"/>
          </p:cNvSpPr>
          <p:nvPr/>
        </p:nvSpPr>
        <p:spPr bwMode="auto">
          <a:xfrm rot="5400000">
            <a:off x="300832" y="3820319"/>
            <a:ext cx="5091112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581726" name="Line 9"/>
          <p:cNvSpPr>
            <a:spLocks noChangeShapeType="1"/>
          </p:cNvSpPr>
          <p:nvPr/>
        </p:nvSpPr>
        <p:spPr bwMode="auto">
          <a:xfrm rot="5400000">
            <a:off x="3180557" y="3817144"/>
            <a:ext cx="5091112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8061325" y="5037138"/>
            <a:ext cx="1042988" cy="1189037"/>
            <a:chOff x="5072" y="3107"/>
            <a:chExt cx="657" cy="749"/>
          </a:xfrm>
        </p:grpSpPr>
        <p:sp>
          <p:nvSpPr>
            <p:cNvPr id="581728" name="Rectangle 16"/>
            <p:cNvSpPr>
              <a:spLocks noChangeArrowheads="1"/>
            </p:cNvSpPr>
            <p:nvPr/>
          </p:nvSpPr>
          <p:spPr bwMode="auto">
            <a:xfrm>
              <a:off x="5072" y="3107"/>
              <a:ext cx="574" cy="749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rgbClr val="C0C0C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317457" name="Rectangle 17"/>
            <p:cNvSpPr>
              <a:spLocks noChangeArrowheads="1"/>
            </p:cNvSpPr>
            <p:nvPr/>
          </p:nvSpPr>
          <p:spPr bwMode="auto">
            <a:xfrm>
              <a:off x="5101" y="3232"/>
              <a:ext cx="62" cy="102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tint val="74510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317458" name="Rectangle 18"/>
            <p:cNvSpPr>
              <a:spLocks noChangeArrowheads="1"/>
            </p:cNvSpPr>
            <p:nvPr/>
          </p:nvSpPr>
          <p:spPr bwMode="auto">
            <a:xfrm>
              <a:off x="5101" y="3561"/>
              <a:ext cx="62" cy="91"/>
            </a:xfrm>
            <a:prstGeom prst="rect">
              <a:avLst/>
            </a:prstGeom>
            <a:gradFill rotWithShape="1">
              <a:gsLst>
                <a:gs pos="0">
                  <a:schemeClr val="tx2"/>
                </a:gs>
                <a:gs pos="50000">
                  <a:schemeClr val="tx2">
                    <a:gamma/>
                    <a:tint val="74510"/>
                    <a:invGamma/>
                  </a:schemeClr>
                </a:gs>
                <a:gs pos="100000">
                  <a:schemeClr val="tx2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581731" name="Rectangle 19"/>
            <p:cNvSpPr>
              <a:spLocks noChangeArrowheads="1"/>
            </p:cNvSpPr>
            <p:nvPr/>
          </p:nvSpPr>
          <p:spPr bwMode="auto">
            <a:xfrm>
              <a:off x="5150" y="3125"/>
              <a:ext cx="578" cy="31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292929"/>
                  </a:solidFill>
                </a:rPr>
                <a:t>по данным </a:t>
              </a:r>
              <a:r>
                <a:rPr lang="en-US" sz="900" dirty="0">
                  <a:solidFill>
                    <a:srgbClr val="292929"/>
                  </a:solidFill>
                </a:rPr>
                <a:t>Site–centric</a:t>
              </a:r>
              <a:r>
                <a:rPr lang="ru-RU" sz="900" dirty="0">
                  <a:solidFill>
                    <a:srgbClr val="292929"/>
                  </a:solidFill>
                </a:rPr>
                <a:t> панели</a:t>
              </a:r>
              <a:endParaRPr lang="ru-RU" sz="400" dirty="0">
                <a:solidFill>
                  <a:srgbClr val="292929"/>
                </a:solidFill>
                <a:cs typeface="Arial" charset="0"/>
              </a:endParaRPr>
            </a:p>
          </p:txBody>
        </p:sp>
        <p:sp>
          <p:nvSpPr>
            <p:cNvPr id="581732" name="Rectangle 20"/>
            <p:cNvSpPr>
              <a:spLocks noChangeArrowheads="1"/>
            </p:cNvSpPr>
            <p:nvPr/>
          </p:nvSpPr>
          <p:spPr bwMode="auto">
            <a:xfrm>
              <a:off x="5150" y="3476"/>
              <a:ext cx="579" cy="31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292929"/>
                  </a:solidFill>
                </a:rPr>
                <a:t>по данным </a:t>
              </a:r>
              <a:r>
                <a:rPr lang="en-US" sz="900" dirty="0">
                  <a:solidFill>
                    <a:srgbClr val="292929"/>
                  </a:solidFill>
                </a:rPr>
                <a:t>User–centric </a:t>
              </a:r>
              <a:r>
                <a:rPr lang="ru-RU" sz="900" dirty="0">
                  <a:solidFill>
                    <a:srgbClr val="292929"/>
                  </a:solidFill>
                </a:rPr>
                <a:t> панели</a:t>
              </a:r>
            </a:p>
          </p:txBody>
        </p:sp>
      </p:grpSp>
      <p:sp>
        <p:nvSpPr>
          <p:cNvPr id="23" name="Text_Prim"/>
          <p:cNvSpPr>
            <a:spLocks noChangeArrowheads="1"/>
          </p:cNvSpPr>
          <p:nvPr/>
        </p:nvSpPr>
        <p:spPr bwMode="auto">
          <a:xfrm>
            <a:off x="904875" y="6358431"/>
            <a:ext cx="7172325" cy="5539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6E6E6E"/>
                </a:solidFill>
              </a:rPr>
              <a:t>Аудитория сайтов производителей браузеров не измерялась по технологическим причинам.</a:t>
            </a:r>
            <a:r>
              <a:rPr lang="en-US" sz="1000" i="1" dirty="0">
                <a:solidFill>
                  <a:srgbClr val="6E6E6E"/>
                </a:solidFill>
              </a:rPr>
              <a:t> </a:t>
            </a:r>
            <a:r>
              <a:rPr lang="ru-RU" sz="1000" i="1" dirty="0">
                <a:solidFill>
                  <a:srgbClr val="6E6E6E"/>
                </a:solidFill>
              </a:rPr>
              <a:t>Ролики, встроенные на сторонние сайты, не включены в расчёт аудитории</a:t>
            </a:r>
            <a:r>
              <a:rPr lang="en-US" sz="1000" i="1" dirty="0">
                <a:solidFill>
                  <a:srgbClr val="6E6E6E"/>
                </a:solidFill>
              </a:rPr>
              <a:t> </a:t>
            </a:r>
            <a:r>
              <a:rPr lang="ru-RU" sz="1000" i="1" dirty="0">
                <a:solidFill>
                  <a:srgbClr val="6E6E6E"/>
                </a:solidFill>
              </a:rPr>
              <a:t>ресурсов. Аудитория сайтов по России 100 000- рассчитана на основании </a:t>
            </a:r>
            <a:r>
              <a:rPr lang="en-US" sz="1000" i="1" dirty="0">
                <a:solidFill>
                  <a:srgbClr val="6E6E6E"/>
                </a:solidFill>
              </a:rPr>
              <a:t>User-centric </a:t>
            </a:r>
            <a:r>
              <a:rPr lang="ru-RU" sz="1000" i="1" dirty="0">
                <a:solidFill>
                  <a:srgbClr val="6E6E6E"/>
                </a:solidFill>
              </a:rPr>
              <a:t>панели, при использовании данных ФОМ.</a:t>
            </a:r>
          </a:p>
        </p:txBody>
      </p:sp>
    </p:spTree>
    <p:extLst>
      <p:ext uri="{BB962C8B-B14F-4D97-AF65-F5344CB8AC3E}">
        <p14:creationId xmlns:p14="http://schemas.microsoft.com/office/powerpoint/2010/main" xmlns="" val="2457619856"/>
      </p:ext>
    </p:extLst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Karaoke.ru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Karaoke.ru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534.6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Kinoafisha.info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Kinoafisha.info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657.5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Kinopoisk.ru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Kinopoisk.ru*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Kinopoisk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10 903.6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3 915.5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4 831.3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1 414.1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1 268.0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Kinopoisk не включены в расчёт аудитории Kinopoisk.ru.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Kleo.ru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Kleo.ru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995.3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Lifehacker.ru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Lifehacker.ru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1 323.6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Look At Media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0" cy="4960800"/>
        </p:xfrm>
        <a:graphic>
          <a:graphicData uri="http://schemas.openxmlformats.org/drawingml/2006/table">
            <a:tbl>
              <a:tblPr/>
              <a:tblGrid>
                <a:gridCol w="1281443"/>
                <a:gridCol w="1307164"/>
                <a:gridCol w="1147400"/>
                <a:gridCol w="1247155"/>
                <a:gridCol w="1177214"/>
                <a:gridCol w="1147400"/>
                <a:gridCol w="1584224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nb-NO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Look At Media
(5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The-village.ru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Lookatme.ru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Furfur.me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Hopesandfears.com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2 728.2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1 398.0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889.9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782.2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603.1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1 049.9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Look At Media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Furfur.me, Lookatme.ru, The-village.ru, Hopesandfears.com, Wonderzine.com.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Look At Media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Wonderzine.com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Lostfilm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79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Lostfilm.info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1 883.7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1 826.0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1 206.3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1 191.6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Lostfilm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Lostfilm.info, Lostfilm.tv.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M24.ru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M24.ru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3 873.1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1 407.8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 Mail.Ru Group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835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620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 Group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
(29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Odnoklassniki.ru****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36 828.3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36 040.6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22 803.9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31 695.4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29 659.9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16 940.2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20 442.4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17 499.7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9 807.4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*** В аудиторию холдинга </a:t>
            </a:r>
            <a:r>
              <a:rPr lang="en-US" sz="900" i="1" dirty="0" err="1" smtClean="0">
                <a:solidFill>
                  <a:schemeClr val="bg2"/>
                </a:solidFill>
                <a:cs typeface="Arial" charset="0"/>
              </a:rPr>
              <a:t>Mail.Ru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 Group 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входят проекты: 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Mail.ru (29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проектов),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Odnoklassniki.ru.</a:t>
            </a:r>
          </a:p>
          <a:p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*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Проекты Рассылки (письма),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Games-online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и Ролики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Mail.ru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не включены в расчет аудитории портала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Mail.ru.</a:t>
            </a:r>
          </a:p>
          <a:p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****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Ролики </a:t>
            </a:r>
            <a:r>
              <a:rPr lang="en-US" sz="900" i="1" dirty="0" err="1" smtClean="0">
                <a:solidFill>
                  <a:schemeClr val="bg2"/>
                </a:solidFill>
                <a:cs typeface="Arial" charset="0"/>
              </a:rPr>
              <a:t>Odnoklassniki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 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Odnoklassniki.ru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Group 3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653439695"/>
              </p:ext>
            </p:extLst>
          </p:nvPr>
        </p:nvGraphicFramePr>
        <p:xfrm>
          <a:off x="220663" y="1340769"/>
          <a:ext cx="8671816" cy="5018135"/>
        </p:xfrm>
        <a:graphic>
          <a:graphicData uri="http://schemas.openxmlformats.org/drawingml/2006/table">
            <a:tbl>
              <a:tblPr/>
              <a:tblGrid>
                <a:gridCol w="397498"/>
                <a:gridCol w="3953839"/>
                <a:gridCol w="4320479"/>
              </a:tblGrid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4680"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 состав холдингов входят следующие проекты: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vert="vert27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Afisha-Rambler-SUP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Afisha.ru, Ag.ru, Autorambler.ru, Championat.com, Eda.ru, Fanat.ru, Ferra.ru, Gameslife.ru, Gazeta.ru, Kanobu.ru, Lenta.ru, Letidor.ru, LiveJournal.com, LiveJournal.ru,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Motor.ru, Nightparty.ru, Ogl.ru, Price.ru, Quto.ru, Rambler (17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проектов),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Redigo.ru, Worldgames.ru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Facebook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Facebook.com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Gismeteo.ru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Gismeteo.ru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Google Sites: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Android.com, Blogspot (com+ru), Chromium.org, Feedburner.com, Google (ru+com),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Panoramio.com,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Youtube.com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Mail.Ru Group: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Career.ru,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Hh.ru, Mail.ru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(29 проектов),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Odnoklassniki.ru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468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Wikimedia foundation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Mediawiki.org,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Toolserver.org,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Wikibooks.org, Wikidata.org, Wikimedia.org,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ikimediafoundation.org,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Wikinews.org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Wikipedia.org, Wikiquote.org, Wikisource.org, Wikiversity.org, Wikivoyage.org, Wiktionary.org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Авито: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Avito.ru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Вконтакте: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Vk.com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5011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Газпром медиа: </a:t>
                      </a:r>
                      <a:r>
                        <a:rPr kumimoji="0" 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101.ru, 2x2tv.ru,</a:t>
                      </a:r>
                      <a:r>
                        <a:rPr kumimoji="0" 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7days.ru, Avtoradio.ru, City-fm.ru, Comedycafe.ru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Comedyclub.ru,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omedy-radio.ru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Deti.fm, Dom2.ru, Echomsk.ru, Energyfm.ru, Friday.ru, Gazprom.ru,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Gazprom-media.com,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Gpm-digital.com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Itogi.ru, Nomobile.ru, Now.ru, Ntv.ru, Ntvplus.ru, Profmedia.ru, Ra-alkasar.ru, Radioromantika.ru,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Relax-fm.ru, Rutube.ru,   Tnt-online.ru, Tribuna.ru, Tv3.ru, Veseloeradio.ru, Vkpm.ru, Zakon-tv.ru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11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РБК</a:t>
                      </a: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Anekdot.ru, Autonews.ru, Biztorg.ru,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Brandgoda.ru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Cnews.ru, Hc.ru, Iglobe.ru, Informer.ru, Kompaniyagoda.ru, Kupongid.ru, Loveplanet.ru (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сайт),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Magna.ru, Medialand.ru, Narodnayamarka.ru,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Nic.ru, Peterhost.ru, Pusk.ua, Qip.ru,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01.ru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Rbc.ru, Rbc.ua, Rbcdaily.ru, Rbctv.ru, Readme.ru, Reggi.ru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Relax.ru, Smotri.com (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сайт),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Sweb.ru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Tvidi.ru, Utro.ru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Фотострана: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Fotostrana.ru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Яндекс: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Kinopoisk.ru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Яндекс (3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1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проект).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22" name="Object 6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554115671"/>
              </p:ext>
            </p:extLst>
          </p:nvPr>
        </p:nvGraphicFramePr>
        <p:xfrm>
          <a:off x="5220072" y="1340768"/>
          <a:ext cx="3923928" cy="22743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3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4D978F-C09B-4289-8F77-2A7FC0179F59}" type="slidenum">
              <a:rPr lang="ru-RU" smtClean="0">
                <a:solidFill>
                  <a:srgbClr val="E02A8F"/>
                </a:solidFill>
              </a:rPr>
              <a:pPr/>
              <a:t>6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81634" name="Title_1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r>
              <a:rPr lang="ru-RU" sz="2400" dirty="0" smtClean="0"/>
              <a:t>Топ-</a:t>
            </a:r>
            <a:r>
              <a:rPr lang="en-GB" sz="2400" dirty="0" smtClean="0"/>
              <a:t>1</a:t>
            </a:r>
            <a:r>
              <a:rPr lang="ru-RU" sz="2400" dirty="0" smtClean="0"/>
              <a:t>0 холдингов </a:t>
            </a:r>
            <a:br>
              <a:rPr lang="ru-RU" sz="2400" dirty="0" smtClean="0"/>
            </a:br>
            <a:r>
              <a:rPr lang="ru-RU" sz="2400" dirty="0" smtClean="0"/>
              <a:t>Март 2014, Россия 100 000+, 12-64 лет</a:t>
            </a:r>
            <a:endParaRPr lang="en-GB" sz="2000" dirty="0">
              <a:solidFill>
                <a:schemeClr val="accent1"/>
              </a:solidFill>
            </a:endParaRPr>
          </a:p>
        </p:txBody>
      </p:sp>
      <p:graphicFrame>
        <p:nvGraphicFramePr>
          <p:cNvPr id="20" name="Object 6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="" xmlns:p14="http://schemas.microsoft.com/office/powerpoint/2010/main" val="3165343595"/>
              </p:ext>
            </p:extLst>
          </p:nvPr>
        </p:nvGraphicFramePr>
        <p:xfrm>
          <a:off x="-468560" y="1340768"/>
          <a:ext cx="4608512" cy="2302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1722" name="Text Box 90"/>
          <p:cNvSpPr txBox="1">
            <a:spLocks noChangeArrowheads="1"/>
          </p:cNvSpPr>
          <p:nvPr/>
        </p:nvSpPr>
        <p:spPr bwMode="auto">
          <a:xfrm>
            <a:off x="829063" y="1156579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день</a:t>
            </a:r>
          </a:p>
        </p:txBody>
      </p:sp>
      <p:sp>
        <p:nvSpPr>
          <p:cNvPr id="581723" name="Text Box 91"/>
          <p:cNvSpPr txBox="1">
            <a:spLocks noChangeArrowheads="1"/>
          </p:cNvSpPr>
          <p:nvPr/>
        </p:nvSpPr>
        <p:spPr bwMode="auto">
          <a:xfrm>
            <a:off x="3515290" y="1153404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неделю</a:t>
            </a:r>
          </a:p>
        </p:txBody>
      </p:sp>
      <p:sp>
        <p:nvSpPr>
          <p:cNvPr id="581724" name="Text Box 92"/>
          <p:cNvSpPr txBox="1">
            <a:spLocks noChangeArrowheads="1"/>
          </p:cNvSpPr>
          <p:nvPr/>
        </p:nvSpPr>
        <p:spPr bwMode="auto">
          <a:xfrm>
            <a:off x="7009377" y="1153404"/>
            <a:ext cx="11366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за месяц</a:t>
            </a:r>
          </a:p>
        </p:txBody>
      </p:sp>
      <p:sp>
        <p:nvSpPr>
          <p:cNvPr id="581725" name="Line 9"/>
          <p:cNvSpPr>
            <a:spLocks noChangeShapeType="1"/>
          </p:cNvSpPr>
          <p:nvPr/>
        </p:nvSpPr>
        <p:spPr bwMode="auto">
          <a:xfrm rot="5400000" flipV="1">
            <a:off x="1606203" y="2493069"/>
            <a:ext cx="2442270" cy="4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581726" name="Line 9"/>
          <p:cNvSpPr>
            <a:spLocks noChangeShapeType="1"/>
          </p:cNvSpPr>
          <p:nvPr/>
        </p:nvSpPr>
        <p:spPr bwMode="auto">
          <a:xfrm rot="5400000">
            <a:off x="4560540" y="2491483"/>
            <a:ext cx="2445446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23" name="Text_Prim"/>
          <p:cNvSpPr>
            <a:spLocks noChangeArrowheads="1"/>
          </p:cNvSpPr>
          <p:nvPr/>
        </p:nvSpPr>
        <p:spPr bwMode="auto">
          <a:xfrm>
            <a:off x="904875" y="6358431"/>
            <a:ext cx="7172325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6E6E6E"/>
                </a:solidFill>
              </a:rPr>
              <a:t>Аудитория сайтов производителей браузеров не измерялась по технологическим причинам. Аудитория роликов и партнёрских ресурсов не включена в расчёт аудитории ресурсов. </a:t>
            </a:r>
          </a:p>
        </p:txBody>
      </p:sp>
      <p:graphicFrame>
        <p:nvGraphicFramePr>
          <p:cNvPr id="14" name="Object 6"/>
          <p:cNvGraphicFramePr>
            <a:graphicFrameLocks/>
          </p:cNvGraphicFramePr>
          <p:nvPr>
            <p:extLst>
              <p:ext uri="{D42A27DB-BD31-4B8C-83A1-F6EECF244321}">
                <p14:modId xmlns="" xmlns:p14="http://schemas.microsoft.com/office/powerpoint/2010/main" val="496457387"/>
              </p:ext>
            </p:extLst>
          </p:nvPr>
        </p:nvGraphicFramePr>
        <p:xfrm>
          <a:off x="2627784" y="1340768"/>
          <a:ext cx="3449140" cy="22989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="" xmlns:p14="http://schemas.microsoft.com/office/powerpoint/2010/main" val="2356807744"/>
      </p:ext>
    </p:extLst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52814"/>
                <a:gridCol w="1221085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
(29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Почта, внутренние страницы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Ответы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36 040.6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27 472.9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27 183.5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22 264.5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16 664.7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29 659.9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21 343.4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20 648.5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11 209.8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8 204.8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17 499.7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11 948.0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11 797.5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2 601.6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2 651.8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Леди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15 451.5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14 886.8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9 951.7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7 830.1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7 826.9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8 604.1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9 407.0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3 699.8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3 908.4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3 585.6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3 822.9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316229"/>
                <a:gridCol w="121094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Афиша &amp; ТВ-программа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Здоровье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Дети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Hi-Tech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7 360.6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7 309.1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6 011.3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6 002.1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4 517.7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3 139.9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3 442.3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1 775.4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2 393.4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1 901.4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1 245.9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31622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Товары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Файлы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4 431.9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2 897.2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2 789.3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2 721.3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2 486.0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2 102.3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Агент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Открытки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Календарь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1 867.0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1 381.2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1 050.4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898.8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851.2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603.9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Рассылки
(письма)*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Спутник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Рейтинг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Мой мир портала Mail.ru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
(раздел)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Видео*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16 664.7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14 074.7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9 883.8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4 451.5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8 204.8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7 073.0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1 368.6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2 651.8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2 392.5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Мой мир портала Mail.ru,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Ролики Mail.ru не включены в расчет аудитории раздела Видео проекта Мой мир.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Odnoklassniki.ru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716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620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22 803.9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12 959.9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16 940.2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8 331.7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9 807.4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Odnoklassniki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Odnoklassniki.ru.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Megalyrics.ru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Megalyrics.ru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1 326.0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Megogo.net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Megogo.net*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Megogo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4 199.0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2 171.9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1 367.9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Megogo не включены в расчёт аудитории Megogo.net.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Аудитория интернет-проектов </a:t>
            </a:r>
            <a:br>
              <a:rPr lang="ru-RU" smtClean="0"/>
            </a:br>
            <a:r>
              <a:rPr lang="ru-RU" smtClean="0"/>
              <a:t>Март 2014</a:t>
            </a:r>
            <a:br>
              <a:rPr lang="ru-RU" smtClean="0"/>
            </a:br>
            <a:endParaRPr lang="ru-RU" dirty="0"/>
          </a:p>
        </p:txBody>
      </p:sp>
      <p:sp>
        <p:nvSpPr>
          <p:cNvPr id="576515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914400" y="5445125"/>
            <a:ext cx="6400800" cy="554038"/>
          </a:xfrm>
          <a:noFill/>
          <a:ln/>
        </p:spPr>
        <p:txBody>
          <a:bodyPr/>
          <a:lstStyle/>
          <a:p>
            <a:pPr marL="0" indent="0">
              <a:buNone/>
            </a:pPr>
            <a:r>
              <a:rPr lang="ru-RU" dirty="0">
                <a:solidFill>
                  <a:schemeClr val="tx2"/>
                </a:solidFill>
              </a:rPr>
              <a:t>Результаты Панельного исследования</a:t>
            </a: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Metro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Metro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Metronews.ru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950.6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Metro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Metronews.ru, Modmod.ru.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Mk.ru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4 015.6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1 277.6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Molodejj.tv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Molodejj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Molodejj.tv*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Molodejj не включены в расчёт аудитории Molodejj.tv.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MoskvaFM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MoskvaFM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Moskva.fm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Piter.fm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2 512.0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2 329.6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холдинга MoskvaFM входят проекты: Moskva.fm, Piter.fm.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News Media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42912"/>
                <a:gridCol w="1369866"/>
                <a:gridCol w="1202439"/>
                <a:gridCol w="1306979"/>
                <a:gridCol w="1233683"/>
                <a:gridCol w="1233683"/>
                <a:gridCol w="120243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 Media
(5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Rusnovosti.ru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Lifenews.ru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Izvestia.ru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Heat.ru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7 245.9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3 696.3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3 259.8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2 692.9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2 941.5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1 263.3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1 217.8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News Media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Lifenews.ru, Lifesports.ru, Izvestia.ru, Heat.ru, Rusnovosti.ru.</a:t>
            </a:r>
          </a:p>
          <a:p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**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Newstube.ru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Newstube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Newstube.ru*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3 840.3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1 317.4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Newstube не включены в расчёт аудитории Newstube.ru.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Osp.ru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Osp.ru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Ovkuse.ru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Ovkuse.ru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1 185.5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PDG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5013216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300827"/>
                <a:gridCol w="1196779"/>
                <a:gridCol w="1196779"/>
                <a:gridCol w="1196779"/>
                <a:gridCol w="1300827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Интернет издательство PDG
(6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Restate.ru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110km.ru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TourOut.ru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Peterburg2.ru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1 223.2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402.5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PDG входят проекты: 110km.ru, Allnw.ru, Peterburg2.ru, Restate.ru, TourOut.ru, Vchera.com.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Pladform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Pladform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3 849.7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1 553.2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101.ru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101.ru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790.4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Planeta-online.tv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428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Planeta-online.tv*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Planeta-online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3 718.3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2 618.3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1 256.9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Planeta-online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Planeta-online.tv.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Playground.ru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Playground.ru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1 999.7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Professionali.ru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Professionali.ru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1 301.2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Promodj.com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Promodj.com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537.7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Rapsinews.ru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Rapsinews.ru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632.2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Rg.ru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9 526.9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3 747.8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Rutube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99219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Rutube.ru***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14 914.8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4 774.4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2 273.6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7 150.1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1 559.6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1 848.0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Rutube // Партнёры не включены в расчёт аудитории Роликов Rutube.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*** Ролики Rutube и Ролики Rutube // Партнёры не включены в расчёт аудитории Rutube.ru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588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52814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Кино, ТВ, телешоу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Юмор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Музыка, выступления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Семья, дом, дети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14 914.8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7 388.9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6 741.9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5 231.9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2 286.1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7 150.1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2 466.7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1 848.0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52814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Творчество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Приват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Новости, политика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1 826.6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1 778.4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1 497.1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1 298.5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1 261.8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196779"/>
                <a:gridCol w="1300827"/>
                <a:gridCol w="1196779"/>
                <a:gridCol w="1196779"/>
                <a:gridCol w="1300827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Природа, животные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 аниме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Технологии, наука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Авто, мото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 детские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1 211.3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1 036.9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793.3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66.ru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983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Холдинг 66.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66.ru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Rabota66.ru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Ekabu.ru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828.2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холдинга 66.ru входят проекты: 66.ru, Ekabu.ru, Rabota66.ru.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729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Эротика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Путешествия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475.1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Sibnet.ru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Sibnet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Sibnet.ru*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1 960.9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1 591.3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Sibnet не включены в расчёт аудитории Sibnet.ru.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Spletnik.ru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Spletnik.ru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801.2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Spn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Spn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5koleso.ru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Rollingstone.ru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Spn входят проекты: 5koleso.ru, Rollingstone.ru.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Sport-express.ru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316229"/>
                <a:gridCol w="121094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Sport-express.ru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Сочи 2014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3 377.5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1 604.0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895.8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649.1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Sport-express.ru,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Sport-express.ru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Хоккей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Газета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Формула-1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Волейбол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477.5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Sport-express.ru,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Sports.ru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Трибуна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Биатлон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2 346.6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1 206.6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919.6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Svoy.ru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Svoy.ru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1 440.1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Аудитория </a:t>
            </a:r>
            <a:r>
              <a:rPr lang="ru-RU" dirty="0" err="1" smtClean="0"/>
              <a:t>Topface.com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Topface.com*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Topface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2 472.9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Topface // Партнёры не включены в расчёт аудитории Topface.сom.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Topgearrussia.ru</a:t>
            </a:r>
            <a:br>
              <a:rPr lang="ru-RU" smtClean="0"/>
            </a:br>
            <a:r>
              <a:rPr lang="ru-RU" smtClean="0"/>
              <a:t>Март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Topgearrussia.ru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Web Index Report Theme">
  <a:themeElements>
    <a:clrScheme name="1_Оформление по умолчанию 15">
      <a:dk1>
        <a:srgbClr val="292929"/>
      </a:dk1>
      <a:lt1>
        <a:srgbClr val="FFFFFF"/>
      </a:lt1>
      <a:dk2>
        <a:srgbClr val="00A5C5"/>
      </a:dk2>
      <a:lt2>
        <a:srgbClr val="808080"/>
      </a:lt2>
      <a:accent1>
        <a:srgbClr val="E02A8F"/>
      </a:accent1>
      <a:accent2>
        <a:srgbClr val="929395"/>
      </a:accent2>
      <a:accent3>
        <a:srgbClr val="FFFFFF"/>
      </a:accent3>
      <a:accent4>
        <a:srgbClr val="212121"/>
      </a:accent4>
      <a:accent5>
        <a:srgbClr val="EDACC6"/>
      </a:accent5>
      <a:accent6>
        <a:srgbClr val="848587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3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212121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14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E02A8F"/>
        </a:accent1>
        <a:accent2>
          <a:srgbClr val="333399"/>
        </a:accent2>
        <a:accent3>
          <a:srgbClr val="FFFFFF"/>
        </a:accent3>
        <a:accent4>
          <a:srgbClr val="212121"/>
        </a:accent4>
        <a:accent5>
          <a:srgbClr val="EDACC6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15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E02A8F"/>
        </a:accent1>
        <a:accent2>
          <a:srgbClr val="929395"/>
        </a:accent2>
        <a:accent3>
          <a:srgbClr val="FFFFFF"/>
        </a:accent3>
        <a:accent4>
          <a:srgbClr val="212121"/>
        </a:accent4>
        <a:accent5>
          <a:srgbClr val="EDACC6"/>
        </a:accent5>
        <a:accent6>
          <a:srgbClr val="848587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Web Index Report Theme</Template>
  <TotalTime>164</TotalTime>
  <Words>27004</Words>
  <Application>Microsoft Office PowerPoint</Application>
  <PresentationFormat>Экран (4:3)</PresentationFormat>
  <Paragraphs>9834</Paragraphs>
  <Slides>199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199</vt:i4>
      </vt:variant>
    </vt:vector>
  </HeadingPairs>
  <TitlesOfParts>
    <vt:vector size="200" baseType="lpstr">
      <vt:lpstr>Web Index Report Theme</vt:lpstr>
      <vt:lpstr>TNS Web Index: Аудитория интернет-проектов</vt:lpstr>
      <vt:lpstr>Слайд 2</vt:lpstr>
      <vt:lpstr>Слайд 3</vt:lpstr>
      <vt:lpstr>Топ проектов и холдингов Март 2014 </vt:lpstr>
      <vt:lpstr>Топ-20 интернет-проектов  Март 2014, Россия 100 000+, 12-64 лет</vt:lpstr>
      <vt:lpstr>Топ-10 холдингов  Март 2014, Россия 100 000+, 12-64 лет</vt:lpstr>
      <vt:lpstr>Аудитория интернет-проектов  Март 2014 </vt:lpstr>
      <vt:lpstr>Аудитория 101.ru Март 2014, Россия 100 000+, 12-64 лет</vt:lpstr>
      <vt:lpstr>Аудитория проектов холдинга 66.ru Март 2014, Россия 100 000+, 12-64 лет</vt:lpstr>
      <vt:lpstr>Аудитория Aif.ru Март 2014, Россия 100 000+, 12-64 лет</vt:lpstr>
      <vt:lpstr>Аудитория All.biz Март 2014, Россия 100 000+, 12-64 лет</vt:lpstr>
      <vt:lpstr>Аудитория Animal.ru Март 2014, Россия 100 000+, 12-64 лет</vt:lpstr>
      <vt:lpstr>Аудитория Arabio.ru Март 2014, Россия 100 000+, 12-64 лет</vt:lpstr>
      <vt:lpstr>Аудитория Auto.ru Март 2014, Россия 100 000+, 12-64 лет</vt:lpstr>
      <vt:lpstr>Аудитория Avito.ru Март 2014, Россия 100 000+, 12-64 лет</vt:lpstr>
      <vt:lpstr>Аудитория Avito.ru Март 2014, Россия 100 000+, 12-64 лет</vt:lpstr>
      <vt:lpstr>Аудитория Avito.ru Март 2014, Россия 100 000+, 12-64 лет</vt:lpstr>
      <vt:lpstr>Аудитория Baby.ru Март 2014, Россия 100 000+, 12-64 лет</vt:lpstr>
      <vt:lpstr>Аудитория Babyblog.ru Март 2014, Россия 100 000+, 12-64 лет</vt:lpstr>
      <vt:lpstr>Аудитория Banki.ru Март 2014, Россия 100 000+, 12-64 лет</vt:lpstr>
      <vt:lpstr>Аудитория Be-in.ru Март 2014, Россия 100 000+, 12-64 лет</vt:lpstr>
      <vt:lpstr>Аудитория Bfm.ru Март 2014, Россия 100 000+, 12-64 лет</vt:lpstr>
      <vt:lpstr>Аудитория Bibika.ru Март 2014, Россия 100 000+, 12-64 лет</vt:lpstr>
      <vt:lpstr>Аудитория Burdastyle.ru Март 2014, Россия 100 000+, 12-64 лет</vt:lpstr>
      <vt:lpstr>Аудитория Cn.ru Март 2014, Россия 100 000+, 12-64 лет</vt:lpstr>
      <vt:lpstr>Аудитория Cn.ru Март 2014, Россия 100 000+, 12-64 лет</vt:lpstr>
      <vt:lpstr>Аудитория Conde Nast Россия Март 2014, Россия 100 000+, 12-64 лет</vt:lpstr>
      <vt:lpstr>Аудитория Direktline Март 2014, Россия 100 000+, 12-64 лет</vt:lpstr>
      <vt:lpstr>Аудитория Disney Март 2014, Россия 100 000+, 12-64 лет</vt:lpstr>
      <vt:lpstr>Аудитория Dnevnik.ru Март 2014, Россия 100 000+, 12-64 лет</vt:lpstr>
      <vt:lpstr>Аудитория Dp.ru Март 2014, Россия 100 000+, 12-64 лет</vt:lpstr>
      <vt:lpstr>Аудитория Drive.ru Март 2014, Россия 100 000+, 12-64 лет</vt:lpstr>
      <vt:lpstr>Аудитория Echomsk.ru Март 2014, Россия 100 000+, 12-64 лет</vt:lpstr>
      <vt:lpstr>Аудитория Eva.ru Март 2014, Россия 100 000+, 12-64 лет</vt:lpstr>
      <vt:lpstr>Аудитория F1News.ru Март 2014, Россия 100 000+, 12-64 лет</vt:lpstr>
      <vt:lpstr>Аудитория Fashiontime.ru Март 2014, Россия 100 000+, 12-64 лет</vt:lpstr>
      <vt:lpstr>Аудитория Flirchi Март 2014, Россия 100 000+, 12-64 лет</vt:lpstr>
      <vt:lpstr>Аудитория Friday.ru Март 2014, Россия 100 000+, 12-64 лет</vt:lpstr>
      <vt:lpstr>Аудитория Geometria.ru Март 2014, Россия 100 000+, 12-64 лет</vt:lpstr>
      <vt:lpstr>Аудитория Gismeteo.ru Март 2014, Россия 100 000+, 12-64 лет</vt:lpstr>
      <vt:lpstr>Аудитория Google Sites** Март 2014, Россия 100 000+, 12-64 лет</vt:lpstr>
      <vt:lpstr>Аудитория Imhonet.ru Март 2014, Россия 100 000+, 12-64 лет</vt:lpstr>
      <vt:lpstr>Аудитория Irr.ru Март 2014, Россия 100 000+, 12-64 лет</vt:lpstr>
      <vt:lpstr>Аудитория Irr.ru Март 2014, Россия 100 000+, 12-64 лет</vt:lpstr>
      <vt:lpstr>Аудитория Irr.ru Март 2014, Россия 100 000+, 12-64 лет</vt:lpstr>
      <vt:lpstr>Аудитория Itar-tass.com Март 2014, Россия 100 000+, 12-64 лет</vt:lpstr>
      <vt:lpstr>Аудитория Ivi.ru Март 2014, Россия 100 000+, 12-64 лет</vt:lpstr>
      <vt:lpstr>Аудитория Job.ru Март 2014, Россия 100 000+, 12-64 лет</vt:lpstr>
      <vt:lpstr>Аудитория Jv.ru Март 2014, Россия 100 000+, 12-64 лет</vt:lpstr>
      <vt:lpstr>Аудитория Karaoke.ru Март 2014, Россия 100 000+, 12-64 лет</vt:lpstr>
      <vt:lpstr>Аудитория Kinoafisha.info Март 2014, Россия 100 000+, 12-64 лет</vt:lpstr>
      <vt:lpstr>Аудитория Kinopoisk.ru Март 2014, Россия 100 000+, 12-64 лет</vt:lpstr>
      <vt:lpstr>Аудитория Kleo.ru Март 2014, Россия 100 000+, 12-64 лет</vt:lpstr>
      <vt:lpstr>Аудитория Lifehacker.ru Март 2014, Россия 100 000+, 12-64 лет</vt:lpstr>
      <vt:lpstr>Аудитория Look At Media Март 2014, Россия 100 000+, 12-64 лет</vt:lpstr>
      <vt:lpstr>Аудитория Look At Media Март 2014, Россия 100 000+, 12-64 лет</vt:lpstr>
      <vt:lpstr>Аудитория Lostfilm Март 2014, Россия 100 000+, 12-64 лет</vt:lpstr>
      <vt:lpstr>Аудитория M24.ru Март 2014, Россия 100 000+, 12-64 лет</vt:lpstr>
      <vt:lpstr>Аудитория холдинга Mail.Ru Group Март 2014, Россия 100 000+, 12-64 лет</vt:lpstr>
      <vt:lpstr>Аудитория Mail.ru Март 2014, Россия 100 000+, 12-64 лет</vt:lpstr>
      <vt:lpstr>Аудитория Mail.ru Март 2014, Россия 100 000+, 12-64 лет</vt:lpstr>
      <vt:lpstr>Аудитория Mail.ru Март 2014, Россия 100 000+, 12-64 лет</vt:lpstr>
      <vt:lpstr>Аудитория Mail.ru Март 2014, Россия 100 000+, 12-64 лет</vt:lpstr>
      <vt:lpstr>Аудитория Mail.ru Март 2014, Россия 100 000+, 12-64 лет</vt:lpstr>
      <vt:lpstr>Аудитория Mail.ru Март 2014, Россия 100 000+, 12-64 лет</vt:lpstr>
      <vt:lpstr>Аудитория проекта Мой мир портала Mail.ru Март 2014, Россия 100 000+, 12-64 лет</vt:lpstr>
      <vt:lpstr>Аудитория Odnoklassniki.ru Март 2014, Россия 100 000+, 12-64 лет</vt:lpstr>
      <vt:lpstr>Аудитория Megalyrics.ru Март 2014, Россия 100 000+, 12-64 лет</vt:lpstr>
      <vt:lpstr>Аудитория Megogo.net Март 2014, Россия 100 000+, 12-64 лет</vt:lpstr>
      <vt:lpstr>Аудитория Metro Март 2014, Россия 100 000+, 12-64 лет</vt:lpstr>
      <vt:lpstr>Аудитория Mk.ru Март 2014, Россия 100 000+, 12-64 лет</vt:lpstr>
      <vt:lpstr>Аудитория Molodejj.tv Март 2014, Россия 100 000+, 12-64 лет</vt:lpstr>
      <vt:lpstr>Аудитория проектов холдинга MoskvaFM Март 2014, Россия 100 000+, 12-64 лет</vt:lpstr>
      <vt:lpstr>Аудитория News Media Март 2014, Россия 100 000+, 12-64 лет</vt:lpstr>
      <vt:lpstr>Аудитория Newstube.ru Март 2014, Россия 100 000+, 12-64 лет</vt:lpstr>
      <vt:lpstr>Аудитория Osp.ru Март 2014, Россия 100 000+, 12-64 лет</vt:lpstr>
      <vt:lpstr>Аудитория Ovkuse.ru Март 2014, Россия 100 000+, 12-64 лет</vt:lpstr>
      <vt:lpstr>Аудитория проектов PDG Март 2014, Россия 100 000+, 12-64 лет</vt:lpstr>
      <vt:lpstr>Аудитория Pladform Март 2014, Россия 100 000+, 12-64 лет</vt:lpstr>
      <vt:lpstr>Аудитория Planeta-online.tv Март 2014, Россия 100 000+, 12-64 лет</vt:lpstr>
      <vt:lpstr>Аудитория Playground.ru Март 2014, Россия 100 000+, 12-64 лет</vt:lpstr>
      <vt:lpstr>Аудитория Professionali.ru Март 2014, Россия 100 000+, 12-64 лет</vt:lpstr>
      <vt:lpstr>Аудитория Promodj.com Март 2014, Россия 100 000+, 12-64 лет</vt:lpstr>
      <vt:lpstr>Аудитория Rapsinews.ru Март 2014, Россия 100 000+, 12-64 лет</vt:lpstr>
      <vt:lpstr>Аудитория Rg.ru Март 2014, Россия 100 000+, 12-64 лет</vt:lpstr>
      <vt:lpstr>Аудитория Rutube Март 2014, Россия 100 000+, 12-64 лет</vt:lpstr>
      <vt:lpstr>Аудитория Роликов Rutube Март 2014, Россия 100 000+, 12-64 лет</vt:lpstr>
      <vt:lpstr>Аудитория Роликов Rutube Март 2014, Россия 100 000+, 12-64 лет</vt:lpstr>
      <vt:lpstr>Аудитория Роликов Rutube Март 2014, Россия 100 000+, 12-64 лет</vt:lpstr>
      <vt:lpstr>Аудитория Роликов Rutube Март 2014, Россия 100 000+, 12-64 лет</vt:lpstr>
      <vt:lpstr>Аудитория Sibnet.ru Март 2014, Россия 100 000+, 12-64 лет</vt:lpstr>
      <vt:lpstr>Аудитория Spletnik.ru Март 2014, Россия 100 000+, 12-64 лет</vt:lpstr>
      <vt:lpstr>Аудитория Spn Март 2014, Россия 100 000+, 12-64 лет</vt:lpstr>
      <vt:lpstr>Аудитория Sport-express.ru Март 2014, Россия 100 000+, 12-64 лет</vt:lpstr>
      <vt:lpstr>Аудитория Sport-express.ru Март 2014, Россия 100 000+, 12-64 лет</vt:lpstr>
      <vt:lpstr>Аудитория Sports.ru Март 2014, Россия 100 000+, 12-64 лет</vt:lpstr>
      <vt:lpstr>Аудитория Svoy.ru Март 2014, Россия 100 000+, 12-64 лет</vt:lpstr>
      <vt:lpstr>Аудитория Topface.com Март 2014, Россия 100 000+, 12-64 лет</vt:lpstr>
      <vt:lpstr>Аудитория Topgearrussia.ru Март 2014, Россия 100 000+, 12-64 лет</vt:lpstr>
      <vt:lpstr>Аудитория Translate.ru Март 2014, Россия 100 000+, 12-64 лет</vt:lpstr>
      <vt:lpstr>Аудитория Trava.ru Март 2014, Россия 100 000+, 12-64 лет</vt:lpstr>
      <vt:lpstr>Аудитория Trendymen.ru Март 2014, Россия 100 000+, 12-64 лет</vt:lpstr>
      <vt:lpstr>Аудитория Tvc.ru Март 2014, Россия 100 000+, 12-64 лет</vt:lpstr>
      <vt:lpstr>Аудитория Tvigle.ru Март 2014, Россия 100 000+, 12-64 лет</vt:lpstr>
      <vt:lpstr>Аудитория Роликов Tvigle Март 2014, Россия 100 000+, 12-64 лет</vt:lpstr>
      <vt:lpstr>Аудитория Tvzavr.ru Март 2014, Россия 100 000+, 12-64 лет</vt:lpstr>
      <vt:lpstr>Аудитория Vashdosug.ru Март 2014, Россия 100 000+, 12-64 лет</vt:lpstr>
      <vt:lpstr>Аудитория Vdolevke.ru Март 2014, Россия 100 000+, 12-64 лет</vt:lpstr>
      <vt:lpstr>Аудитория Vidal.ru Март 2014, Россия 100 000+, 12-64 лет</vt:lpstr>
      <vt:lpstr>Аудитория Vk.com* Март 2014, Россия 100 000+, 12-64 лет</vt:lpstr>
      <vt:lpstr>Аудитория Vm.ru Март 2014, Россия 100 000+, 12-64 лет</vt:lpstr>
      <vt:lpstr>Аудитория Wamba Март 2014, Россия 100 000+, 12-64 лет</vt:lpstr>
      <vt:lpstr>Аудитория Web Prime Group Март 2014, Россия 100 000+, 12-64 лет</vt:lpstr>
      <vt:lpstr>Аудитория Yopolis.ru Март 2014, Россия 100 000+, 12-64 лет</vt:lpstr>
      <vt:lpstr>Аудитория Zoomby.ru Март 2014, Россия 100 000+, 12-64 лет</vt:lpstr>
      <vt:lpstr>Аудитория Zr.ru Март 2014, Россия 100 000+, 12-64 лет</vt:lpstr>
      <vt:lpstr>Аудитория АЛП-Медиа Март 2014, Россия 100 000+, 12-64 лет</vt:lpstr>
      <vt:lpstr>Аудитория ВГТРК Март 2014, Россия 100 000+, 12-64 лет</vt:lpstr>
      <vt:lpstr>Аудитория ВГТРК Март 2014, Россия 100 000+, 12-64 лет</vt:lpstr>
      <vt:lpstr>Аудитория Vesti.ru Март 2014, Россия 100 000+, 12-64 лет</vt:lpstr>
      <vt:lpstr>Аудитория Sportbox.ru Март 2014, Россия 100 000+, 12-64 лет</vt:lpstr>
      <vt:lpstr>Аудитория Russia.tv Март 2014, Россия 100 000+, 12-64 лет</vt:lpstr>
      <vt:lpstr>Аудитория холдинга
Дождь, Слон и Большой город Март 2014, Россия 100 000+, 12-64 лет</vt:lpstr>
      <vt:lpstr>Аудитория Tvrain.ru Март 2014, Россия 100 000+, 12-64 лет</vt:lpstr>
      <vt:lpstr>Аудитория ИД Axel Springer Russia Март 2014, Россия 100 000+, 12-64 лет</vt:lpstr>
      <vt:lpstr>Аудитория ИД Hearst Shkulev Media Март 2014, Россия 100 000+, 12-64 лет</vt:lpstr>
      <vt:lpstr>Аудитория ИД Hearst Shkulev Media Март 2014, Россия 100 000+, 12-64 лет</vt:lpstr>
      <vt:lpstr>Аудитория Ngs.ru Март 2014, Россия 100 000+, 12-64 лет</vt:lpstr>
      <vt:lpstr>Аудитория Ngs.ru Март 2014, Россия 100 000+, 12-64 лет</vt:lpstr>
      <vt:lpstr>Аудитория Ngs.ru Март 2014, Россия 100 000+, 12-64 лет</vt:lpstr>
      <vt:lpstr>Аудитория Ngs.ru Март 2014, Россия 100 000+, 12-64 лет</vt:lpstr>
      <vt:lpstr>Аудитория проектов ИД Sanoma Independent Media Март 2014, Россия 100 000+, 12-64 лет</vt:lpstr>
      <vt:lpstr>Аудитория проектов ИД Sanoma Independent Media Март 2014, Россия 100 000+, 12-64 лет</vt:lpstr>
      <vt:lpstr>Аудитория ИД "Бонниер Пабликейшенз" Март 2014, Россия 100 000+, 12-64 лет</vt:lpstr>
      <vt:lpstr>Аудитория ИД КоммерсантЪ Март 2014, Россия 100 000+, 12-64 лет</vt:lpstr>
      <vt:lpstr>Аудитория проектов ИД Комсомольская Правда Март 2014, Россия 100 000+, 12-64 лет</vt:lpstr>
      <vt:lpstr>Аудитория Kp.ru Март 2014, Россия 100 000+, 12-64 лет</vt:lpstr>
      <vt:lpstr>Аудитория Kp.ru Март 2014, Россия 100 000+, 12-64 лет</vt:lpstr>
      <vt:lpstr>Аудитория Kp.ru Март 2014, Россия 100 000+, 12-64 лет</vt:lpstr>
      <vt:lpstr>Аудитория Kp.ru Март 2014, Россия 100 000+, 12-64 лет</vt:lpstr>
      <vt:lpstr>Аудитория Kp.ru Март 2014, Россия 100 000+, 12-64 лет</vt:lpstr>
      <vt:lpstr>Аудитория Sovsport.ru Март 2014, Россия 100 000+, 12-64 лет</vt:lpstr>
      <vt:lpstr>Аудитория Sovsport.ru Март 2014, Россия 100 000+, 12-64 лет</vt:lpstr>
      <vt:lpstr>Аудитория Eg.ru Март 2014, Россия 100 000+, 12-64 лет</vt:lpstr>
      <vt:lpstr>Аудитория ИД "Семь дней" Март 2014, Россия 100 000+, 12-64 лет</vt:lpstr>
      <vt:lpstr>Аудитория ИД "ТОП-50" Март 2014, Россия 100 000+, 12-64 лет</vt:lpstr>
      <vt:lpstr>Аудитория ИД Эксперт Март 2014, Россия 100 000+, 12-64 лет</vt:lpstr>
      <vt:lpstr>Аудитория Интерфакс Март 2014, Россия 100 000+, 12-64 лет</vt:lpstr>
      <vt:lpstr>Аудитория проектов Корпорации Гуру Март 2014, Россия 100 000+, 12-64 лет</vt:lpstr>
      <vt:lpstr>Аудитория проектов объединенной
компании Afisha-Rambler-SUP Март 2014, Россия 100 000+, 12-64 лет</vt:lpstr>
      <vt:lpstr>Аудитория проектов объединенной
компании Afisha-Rambler-SUP Март 2014, Россия 100 000+, 12-64 лет</vt:lpstr>
      <vt:lpstr>Аудитория проектов объединенной
компании Afisha-Rambler-SUP Март 2014, Россия 100 000+, 12-64 лет</vt:lpstr>
      <vt:lpstr>Аудитория проектов объединенной
компании Afisha-Rambler-SUP Март 2014, Россия 100 000+, 12-64 лет</vt:lpstr>
      <vt:lpstr>Аудитория Championat.com Март 2014, Россия 100 000+, 12-64 лет</vt:lpstr>
      <vt:lpstr>Аудитория проектов Rambler Март 2014, Россия 100 000+, 12-64 лет</vt:lpstr>
      <vt:lpstr>Аудитория проектов Rambler Март 2014, Россия 100 000+, 12-64 лет</vt:lpstr>
      <vt:lpstr>Аудитория проектов Rambler Март 2014, Россия 100 000+, 12-64 лет</vt:lpstr>
      <vt:lpstr>Аудитория LiveJournal.com Март 2014, Россия 100 000+, 12-64 лет</vt:lpstr>
      <vt:lpstr>Аудитория Lenta.ru Март 2014, Россия 100 000+, 12-64 лет</vt:lpstr>
      <vt:lpstr>Аудитория Lenta.ru Март 2014, Россия 100 000+, 12-64 лет</vt:lpstr>
      <vt:lpstr>Аудитория Lenta.ru Март 2014, Россия 100 000+, 12-64 лет</vt:lpstr>
      <vt:lpstr>Аудитория проектов объединенной
редакции Newsru.com Март 2014, Россия 100 000+, 12-64 лет</vt:lpstr>
      <vt:lpstr>Аудитория холдинга Первый канал Март 2014, Россия 100 000+, 12-64 лет</vt:lpstr>
      <vt:lpstr>Аудитория 1tv.ru Март 2014, Россия 100 000+, 12-64 лет</vt:lpstr>
      <vt:lpstr>Аудитория проектов холдинга РБК Март 2014, Россия 100 000+, 12-64 лет</vt:lpstr>
      <vt:lpstr>Аудитория проектов холдинга РБК Март 2014, Россия 100 000+, 12-64 лет</vt:lpstr>
      <vt:lpstr>Аудитория проектов холдинга РБК Март 2014, Россия 100 000+, 12-64 лет</vt:lpstr>
      <vt:lpstr>Аудитория Rbc.ru холдинга РБК Март 2014, Россия 100 000+, 12-64 лет</vt:lpstr>
      <vt:lpstr>Аудитория проекта Qip.ru холдинга РБК Март 2014, Россия 100 000+, 12-64 лет</vt:lpstr>
      <vt:lpstr>Аудитория проекта Qip.ru холдинга РБК Март 2014, Россия 100 000+, 12-64 лет</vt:lpstr>
      <vt:lpstr>Аудитория РИА Новости Март 2014, Россия 100 000+, 12-64 лет</vt:lpstr>
      <vt:lpstr>Аудитория РИА Новости Март 2014, Россия 100 000+, 12-64 лет</vt:lpstr>
      <vt:lpstr>Аудитория Ria.ru Март 2014, Россия 100 000+, 12-64 лет</vt:lpstr>
      <vt:lpstr>Аудитория проектов СТС Медиа Март 2014, Россия 100 000+, 12-64 лет</vt:lpstr>
      <vt:lpstr>Аудитория Videomore.ru Март 2014, Россия 100 000+, 12-64 лет</vt:lpstr>
      <vt:lpstr>Аудитория Videomore.ru Март 2014, Россия 100 000+, 12-64 лет</vt:lpstr>
      <vt:lpstr>Аудитория Domashniy.ru Март 2014, Россия 100 000+, 12-64 лет</vt:lpstr>
      <vt:lpstr>Аудитория проектов ТНТ-Телесеть Март 2014, Россия 100 000+, 12-64 лет</vt:lpstr>
      <vt:lpstr>Аудитория проектов Ю-ТВ Март 2014, Россия 100 000+, 12-64 лет</vt:lpstr>
      <vt:lpstr>Аудитория проектов Яндекса Март 2014, Россия 100 000+, 12-64 лет</vt:lpstr>
      <vt:lpstr>Аудитория проектов Яндекса Март 2014, Россия 100 000+, 12-64 лет</vt:lpstr>
      <vt:lpstr>Аудитория проектов Яндекса Март 2014, Россия 100 000+, 12-64 лет</vt:lpstr>
      <vt:lpstr>Аудитория проектов Яндекса Март 2014, Россия 100 000+, 12-64 лет</vt:lpstr>
      <vt:lpstr>Аудитория проектов Яндекса Март 2014, Россия 100 000+, 12-64 лет</vt:lpstr>
      <vt:lpstr>Аудитория проектов Яндекса Март 2014, Россия 100 000+, 12-64 лет</vt:lpstr>
      <vt:lpstr>Аудитория рекламных сетей 
Март 2014</vt:lpstr>
      <vt:lpstr>Аудитория Mediatoday Март 2014, Россия 100 000+, 12-64 лет</vt:lpstr>
      <vt:lpstr>Аудитория VideoClick Март 2014, Россия 100 000+, 12-64 лет</vt:lpstr>
      <vt:lpstr>Аудитория VideoInteractive Март 2014, Россия 100 000+, 12-64 лет</vt:lpstr>
      <vt:lpstr>Аудитория Otclick Март 2014, Россия 100 000+, 12-64 лет</vt:lpstr>
      <vt:lpstr>Аудитория Videoroll Март 2014, Россия 100 000+, 12-64 лет</vt:lpstr>
      <vt:lpstr>Аудитория Soloway Март 2014, Россия 100 000+, 12-64 лет</vt:lpstr>
      <vt:lpstr>Аудитория Vitpc Март 2014, Россия 100 000+, 12-64 лет</vt:lpstr>
      <vt:lpstr>Описание исследования</vt:lpstr>
      <vt:lpstr>TNS Web Index:  Общая структура проекта</vt:lpstr>
      <vt:lpstr>On-line панель:  Основные параметры. Россия 100 000+ </vt:lpstr>
      <vt:lpstr>Определения и комментарии</vt:lpstr>
      <vt:lpstr>Как читать таблицы отчета: Пример  </vt:lpstr>
      <vt:lpstr>Благодарим за внимание!  TNS Россия  127018, Москва, ул. Двинцев, дом 12, корпус 1  тел. +7 495 9358718, web www.tns-global.ru </vt:lpstr>
    </vt:vector>
  </TitlesOfParts>
  <Company>TNS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TNS Web Index: Аудитория интернет-проектов</dc:title>
  <dc:creator>Nailya.Sadykova</dc:creator>
  <cp:lastModifiedBy>Nailya.Sadykova</cp:lastModifiedBy>
  <cp:revision>33</cp:revision>
  <dcterms:created xsi:type="dcterms:W3CDTF">2014-04-18T08:34:51Z</dcterms:created>
  <dcterms:modified xsi:type="dcterms:W3CDTF">2014-04-21T10:08:03Z</dcterms:modified>
</cp:coreProperties>
</file>